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4" r:id="rId4"/>
    <p:sldId id="279" r:id="rId5"/>
    <p:sldId id="285" r:id="rId6"/>
    <p:sldId id="286" r:id="rId7"/>
    <p:sldId id="287" r:id="rId8"/>
    <p:sldId id="288" r:id="rId9"/>
    <p:sldId id="289" r:id="rId10"/>
    <p:sldId id="29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E965D-1633-4FD0-8CA0-5A7469D6D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CD8CC-2963-4544-ABF7-47F53745D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0F86B-13EA-45CE-A33E-15E28D0E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7FAD5-A050-4498-9F8C-06ECDB464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E9CBD-5A0C-4E73-B150-AAB15D19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82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2A1-05CF-4439-BACE-75629543F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F047CD-52EA-4A57-9688-BF23935966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9EB58-D854-4795-BE37-FA2CAE17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0E0FC-C6A6-44FE-B473-F8EA81CE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FCB27-D3D9-4BD8-9ADF-7AC25AA1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8D332-3350-4482-AD26-BBA5234B5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A9B30E-EE11-4842-83DD-0EF74922C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1FCFB-1B45-4034-965B-5BC380A26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FB7E-90B9-4253-8A81-F04C29B3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E7E34-26F1-4008-A512-8E8B47DC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9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F6C38-8180-4795-98C3-209BD979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D2018-6703-49FD-A7D4-38865ED5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048F4-BF2F-4253-99B3-452BA8C6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7662D-0EFA-462E-80A1-AFF60D0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C65C6-2A6C-48D6-BF43-F61FBADB7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90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8975-585C-4B97-93E5-CAABEC14E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4AEFDC-11D0-4ED1-9012-43191149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A7B01-0D02-4E95-97CF-A52FCA34E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5CF2E-11D2-46D7-8D03-45C62DF66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F99AC-7067-4851-A5C7-B96C6A11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5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763F9-150C-4556-B9ED-ABD7A3F63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04EC-0AC2-4525-9427-5AFBE147B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C78C7-E152-4317-A9DE-8D216D114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21AA2E-E2F1-487E-AEA2-ADDA54CCE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D7C5E-5CCB-481E-817B-CE2637D2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50B145-A18A-4DF9-ABA1-8DB4B71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6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80666-0BB6-4F9E-B2A2-30B37911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3761C-733D-40DE-B80A-290061AD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CA8CA-74E6-45B8-B502-EFA69059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AC3F95-C211-4331-AFC5-53F732D5F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34D39A-B670-41DC-A075-CF78AEA6C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1D52-F9AC-4474-BD26-363AC6189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508B77-A6E4-4805-8D9F-164560B1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1A03B6-A47F-4D85-99CD-1277C36F4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72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7F8AE-58EF-41DA-8242-BED778B8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C13C7-B787-4E09-B37A-DE341A9E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B6DFA-4A6B-4311-B484-56B4BAD9D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B6514-D58E-445D-B312-3E31022AC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41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C0745C-3A7C-4EA7-963B-AF7C52A3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DC208-B03E-41B7-B49D-792A877E4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18544-E231-4977-BE9D-0CD911002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4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4BF7-6914-40D9-A628-86E67E843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7CC99-3BC7-4C04-A5E1-28571C3C8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2ADC5C-8CD4-4044-BDC2-724891F055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35CAD-FD3A-46C6-8084-E9FCB2F3A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A3EDD-4F56-4634-AE90-FE7BCB31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A18293-F4E6-4F92-BE57-74FCA584C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69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4BCDA-BDA0-42EE-B2E6-850264EE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41450-A98B-43C4-8DE8-8AE6FFEBCF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26274C-87F4-4F6E-9C04-3E379E307C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E4CE-B5DE-4946-BCFB-6900A726F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EF85D-D602-4477-8821-1298744C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461C32-3198-4FA8-8E2B-DDA4424F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4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FD86E8-FA9A-4CA1-B6CB-E953526A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1EBD8-08CC-447B-ABBB-04AA73DB6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2FCCEF-1499-4E4E-A5F5-5EEBF7E97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2337-47A9-4A02-9F3B-8BF0E70D68E9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32EC9-E71F-4DC7-9998-C106CA73C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6C34C-4F03-45D4-BFB6-CF2E0D72B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6BFD-8CFB-4E72-8A22-980B8B8532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F4A7F90D-ECF6-42AF-BBD3-E04708E23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3864" r="26983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EDAAA1-0D46-4973-BA72-5971A00F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2621975"/>
            <a:ext cx="4023360" cy="170452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/>
            <a:r>
              <a:rPr lang="he-IL" sz="4800" dirty="0"/>
              <a:t>581</a:t>
            </a:r>
            <a:br>
              <a:rPr lang="he-IL" sz="4800" dirty="0"/>
            </a:br>
            <a:r>
              <a:rPr lang="he-IL" sz="4800" dirty="0"/>
              <a:t>2018 קיץ מועד ב' </a:t>
            </a:r>
            <a:endParaRPr lang="en-US" sz="48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503472-6372-4F47-9AAB-4CEF24843086}"/>
              </a:ext>
            </a:extLst>
          </p:cNvPr>
          <p:cNvSpPr txBox="1"/>
          <p:nvPr/>
        </p:nvSpPr>
        <p:spPr>
          <a:xfrm>
            <a:off x="1540748" y="4770506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2400" dirty="0"/>
              <a:t>ד"ר דוד קודיש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8271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73ADBFF-495B-4F26-AB52-DD3C9E1CA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3921" y="233680"/>
            <a:ext cx="2753941" cy="592328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70179B7-8ECA-4B47-AEEA-34EAB2CB6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116" y="233680"/>
            <a:ext cx="2876774" cy="54060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2F9354-1DB0-4108-B437-0B19CF946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344" y="233680"/>
            <a:ext cx="2320741" cy="643128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A1CB07D-AA94-433E-80B9-317C0D454D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95" y="233681"/>
            <a:ext cx="2273534" cy="117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88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250215" y="224536"/>
            <a:ext cx="4346686" cy="658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לקרוא את הסיפור לפחות פעמיים לוודא הבנה שלו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2BB871-08F8-4F09-8AF1-47A12B7B1E0B}"/>
              </a:ext>
            </a:extLst>
          </p:cNvPr>
          <p:cNvSpPr txBox="1"/>
          <p:nvPr/>
        </p:nvSpPr>
        <p:spPr>
          <a:xfrm>
            <a:off x="250215" y="1062544"/>
            <a:ext cx="4346686" cy="658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כיוון שיחידות המהירות הן מטר/שניה, כדאי שהכל יהיה במטרים ושניות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A19A92-B321-4CDA-B8D0-BB1D080F2BF4}"/>
              </a:ext>
            </a:extLst>
          </p:cNvPr>
          <p:cNvSpPr txBox="1"/>
          <p:nvPr/>
        </p:nvSpPr>
        <p:spPr>
          <a:xfrm>
            <a:off x="250215" y="1900553"/>
            <a:ext cx="4346686" cy="7241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שני חלקים – רננה ואבא שלה (בכל אחד: עד המפגש, המפגש, עד הסוף)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020826-2991-4D6E-88E6-A8277D126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1091" y="0"/>
            <a:ext cx="6451351" cy="284110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AB3360-F41F-489D-8842-1C9901C341EC}"/>
              </a:ext>
            </a:extLst>
          </p:cNvPr>
          <p:cNvCxnSpPr/>
          <p:nvPr/>
        </p:nvCxnSpPr>
        <p:spPr>
          <a:xfrm flipH="1">
            <a:off x="5529430" y="3717874"/>
            <a:ext cx="53325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B391F29-B9B2-42F8-BDF7-ED3F7CD51AB7}"/>
              </a:ext>
            </a:extLst>
          </p:cNvPr>
          <p:cNvCxnSpPr/>
          <p:nvPr/>
        </p:nvCxnSpPr>
        <p:spPr>
          <a:xfrm flipH="1">
            <a:off x="9090212" y="3482081"/>
            <a:ext cx="17717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B4E6B2A-FD8E-4C0C-9ACE-2E1F545691F7}"/>
              </a:ext>
            </a:extLst>
          </p:cNvPr>
          <p:cNvCxnSpPr>
            <a:cxnSpLocks/>
          </p:cNvCxnSpPr>
          <p:nvPr/>
        </p:nvCxnSpPr>
        <p:spPr>
          <a:xfrm flipH="1">
            <a:off x="5529430" y="3480477"/>
            <a:ext cx="3462518" cy="16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659CF95-FA2E-4D4C-A4FD-CFE3C9EB69B6}"/>
              </a:ext>
            </a:extLst>
          </p:cNvPr>
          <p:cNvCxnSpPr/>
          <p:nvPr/>
        </p:nvCxnSpPr>
        <p:spPr>
          <a:xfrm flipH="1">
            <a:off x="9090212" y="4010999"/>
            <a:ext cx="1771773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CC4A10-23A6-4AAE-9F56-C64FAEC60AE2}"/>
              </a:ext>
            </a:extLst>
          </p:cNvPr>
          <p:cNvCxnSpPr>
            <a:cxnSpLocks/>
          </p:cNvCxnSpPr>
          <p:nvPr/>
        </p:nvCxnSpPr>
        <p:spPr>
          <a:xfrm>
            <a:off x="9090212" y="4292490"/>
            <a:ext cx="1771773" cy="0"/>
          </a:xfrm>
          <a:prstGeom prst="straightConnector1">
            <a:avLst/>
          </a:prstGeom>
          <a:ln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miley Face 16">
            <a:extLst>
              <a:ext uri="{FF2B5EF4-FFF2-40B4-BE49-F238E27FC236}">
                <a16:creationId xmlns:a16="http://schemas.microsoft.com/office/drawing/2014/main" id="{A2797697-97CD-483C-BB4E-BB78B5817107}"/>
              </a:ext>
            </a:extLst>
          </p:cNvPr>
          <p:cNvSpPr/>
          <p:nvPr/>
        </p:nvSpPr>
        <p:spPr>
          <a:xfrm>
            <a:off x="8982635" y="3616556"/>
            <a:ext cx="215153" cy="225906"/>
          </a:xfrm>
          <a:prstGeom prst="smileyFac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7B1A5353-01EF-4AF1-825D-DDE88F36E7D3}"/>
              </a:ext>
            </a:extLst>
          </p:cNvPr>
          <p:cNvSpPr/>
          <p:nvPr/>
        </p:nvSpPr>
        <p:spPr>
          <a:xfrm rot="16200000">
            <a:off x="8044805" y="2034500"/>
            <a:ext cx="301804" cy="53325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CFDF9F-37C8-4B7B-A920-C055AA87A842}"/>
              </a:ext>
            </a:extLst>
          </p:cNvPr>
          <p:cNvSpPr txBox="1"/>
          <p:nvPr/>
        </p:nvSpPr>
        <p:spPr>
          <a:xfrm>
            <a:off x="7822848" y="4913851"/>
            <a:ext cx="7457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1200" dirty="0"/>
              <a:t>500 מטר</a:t>
            </a:r>
            <a:endParaRPr lang="en-US"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EF36D8-0C5E-4C36-B728-C0EC230093E2}"/>
              </a:ext>
            </a:extLst>
          </p:cNvPr>
          <p:cNvSpPr txBox="1"/>
          <p:nvPr/>
        </p:nvSpPr>
        <p:spPr>
          <a:xfrm>
            <a:off x="10960249" y="3995007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1200" dirty="0"/>
              <a:t>אבא</a:t>
            </a:r>
            <a:endParaRPr lang="en-US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26AED4-8ACD-415B-AAC8-D1A600675FE0}"/>
              </a:ext>
            </a:extLst>
          </p:cNvPr>
          <p:cNvSpPr txBox="1"/>
          <p:nvPr/>
        </p:nvSpPr>
        <p:spPr>
          <a:xfrm>
            <a:off x="10960249" y="3348807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1200" dirty="0"/>
              <a:t>רננה</a:t>
            </a:r>
            <a:endParaRPr lang="en-US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19AE22-0FEE-4EA9-8C07-44F4269AED90}"/>
              </a:ext>
            </a:extLst>
          </p:cNvPr>
          <p:cNvSpPr txBox="1"/>
          <p:nvPr/>
        </p:nvSpPr>
        <p:spPr>
          <a:xfrm>
            <a:off x="10231644" y="3768654"/>
            <a:ext cx="878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1200" dirty="0"/>
              <a:t>כעבור 180 </a:t>
            </a:r>
          </a:p>
          <a:p>
            <a:r>
              <a:rPr lang="he-IL" sz="1200" dirty="0"/>
              <a:t>שניות</a:t>
            </a:r>
            <a:endParaRPr lang="en-US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0CC99A-936B-4E3F-896E-C7E37EE25CCD}"/>
              </a:ext>
            </a:extLst>
          </p:cNvPr>
          <p:cNvSpPr txBox="1"/>
          <p:nvPr/>
        </p:nvSpPr>
        <p:spPr>
          <a:xfrm>
            <a:off x="9296052" y="3780166"/>
            <a:ext cx="881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1200" dirty="0"/>
              <a:t>מהירות 2.5</a:t>
            </a:r>
            <a:endParaRPr 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BC8090-5136-4734-9600-30A559264801}"/>
              </a:ext>
            </a:extLst>
          </p:cNvPr>
          <p:cNvSpPr txBox="1"/>
          <p:nvPr/>
        </p:nvSpPr>
        <p:spPr>
          <a:xfrm>
            <a:off x="9282848" y="3210307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sz="1200" dirty="0"/>
              <a:t>מהירות </a:t>
            </a:r>
            <a:r>
              <a:rPr lang="en-US" sz="1200" dirty="0"/>
              <a:t>V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A43B7-249B-45C4-9869-CF1A951003B8}"/>
              </a:ext>
            </a:extLst>
          </p:cNvPr>
          <p:cNvSpPr txBox="1"/>
          <p:nvPr/>
        </p:nvSpPr>
        <p:spPr>
          <a:xfrm>
            <a:off x="9282848" y="4286788"/>
            <a:ext cx="881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e-IL" sz="1200" dirty="0"/>
              <a:t>מהירות 1.5</a:t>
            </a:r>
            <a:endParaRPr lang="en-US" sz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757BB7-15F9-4B9E-A488-02ACAAFF4EFB}"/>
              </a:ext>
            </a:extLst>
          </p:cNvPr>
          <p:cNvSpPr txBox="1"/>
          <p:nvPr/>
        </p:nvSpPr>
        <p:spPr>
          <a:xfrm>
            <a:off x="6883021" y="3189302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he-IL" sz="1200" dirty="0"/>
              <a:t>מהירות </a:t>
            </a:r>
            <a:r>
              <a:rPr lang="en-US" sz="1200" dirty="0"/>
              <a:t>V</a:t>
            </a:r>
          </a:p>
        </p:txBody>
      </p:sp>
      <p:sp>
        <p:nvSpPr>
          <p:cNvPr id="22" name="Callout: Bent Line with Border and Accent Bar 21">
            <a:extLst>
              <a:ext uri="{FF2B5EF4-FFF2-40B4-BE49-F238E27FC236}">
                <a16:creationId xmlns:a16="http://schemas.microsoft.com/office/drawing/2014/main" id="{80B03713-162E-4143-9B51-56972643899D}"/>
              </a:ext>
            </a:extLst>
          </p:cNvPr>
          <p:cNvSpPr/>
          <p:nvPr/>
        </p:nvSpPr>
        <p:spPr>
          <a:xfrm>
            <a:off x="8539876" y="2903277"/>
            <a:ext cx="1374138" cy="338167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0203"/>
              <a:gd name="adj6" fmla="val 3318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e-IL" sz="1050" dirty="0"/>
              <a:t>עיכוב 120 שניות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8281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31" y="224536"/>
            <a:ext cx="4234069" cy="6027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להוכיח ש-          קבוע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644B2F-6A50-44BA-8C10-2E57BD9E88B8}"/>
              </a:ext>
            </a:extLst>
          </p:cNvPr>
          <p:cNvSpPr txBox="1"/>
          <p:nvPr/>
        </p:nvSpPr>
        <p:spPr>
          <a:xfrm>
            <a:off x="399904" y="3859992"/>
            <a:ext cx="4234069" cy="13467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en-US" dirty="0"/>
              <a:t>b</a:t>
            </a:r>
            <a:r>
              <a:rPr lang="en-US" baseline="-25000" dirty="0"/>
              <a:t>1</a:t>
            </a:r>
            <a:r>
              <a:rPr lang="he-IL" dirty="0"/>
              <a:t> הוא חיובי (לחשב את </a:t>
            </a:r>
            <a:r>
              <a:rPr lang="en-US" dirty="0"/>
              <a:t>b</a:t>
            </a:r>
            <a:r>
              <a:rPr lang="en-US" baseline="-25000" dirty="0"/>
              <a:t>1</a:t>
            </a:r>
            <a:r>
              <a:rPr lang="he-IL" dirty="0"/>
              <a:t> מהנוסחה הנתונה) ולכן כדי שהסדרה תרד, המנה שלה צריכה להיות בין 0 ל- 1. כלומר: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99904" y="2048556"/>
            <a:ext cx="4234069" cy="729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r>
              <a:rPr lang="he-IL" dirty="0"/>
              <a:t>בעזרת החוקיות שרואים ב- 7 איברים הראשונים, אפשר להוכיח את ב3</a:t>
            </a:r>
            <a:endParaRPr lang="he-IL" baseline="-2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2EAF4F-CE91-4CD8-A92C-EE364BE6B187}"/>
              </a:ext>
            </a:extLst>
          </p:cNvPr>
          <p:cNvSpPr txBox="1"/>
          <p:nvPr/>
        </p:nvSpPr>
        <p:spPr>
          <a:xfrm>
            <a:off x="399904" y="1067911"/>
            <a:ext cx="4234069" cy="729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האיבר הראשון נתון ואת השני אפשר למצוא בעזרת כלל הנסיגה הנתון</a:t>
            </a:r>
          </a:p>
          <a:p>
            <a:pPr algn="r" rtl="1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FC18120-E179-430C-B270-A7E3624E6E30}"/>
              </a:ext>
            </a:extLst>
          </p:cNvPr>
          <p:cNvGrpSpPr/>
          <p:nvPr/>
        </p:nvGrpSpPr>
        <p:grpSpPr>
          <a:xfrm>
            <a:off x="4870153" y="106451"/>
            <a:ext cx="6237024" cy="3587133"/>
            <a:chOff x="4615401" y="-47867"/>
            <a:chExt cx="6505595" cy="361402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00FBB22-5AF3-4C8C-B169-8ADF86C79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5401" y="-47867"/>
              <a:ext cx="6505595" cy="356616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22B658E-75BC-4675-9F61-F782DD4CBA57}"/>
                </a:ext>
              </a:extLst>
            </p:cNvPr>
            <p:cNvSpPr/>
            <p:nvPr/>
          </p:nvSpPr>
          <p:spPr>
            <a:xfrm>
              <a:off x="4615401" y="2997200"/>
              <a:ext cx="1307879" cy="568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06E3BA1-8ED2-43F7-8FFD-521517297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186733"/>
              </p:ext>
            </p:extLst>
          </p:nvPr>
        </p:nvGraphicFramePr>
        <p:xfrm>
          <a:off x="2633457" y="176874"/>
          <a:ext cx="443230" cy="602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5" imgW="317160" imgH="431640" progId="Equation.DSMT4">
                  <p:embed/>
                </p:oleObj>
              </mc:Choice>
              <mc:Fallback>
                <p:oleObj name="Equation" r:id="rId5" imgW="3171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33457" y="176874"/>
                        <a:ext cx="443230" cy="602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170455C-AA9D-453A-830E-09A8E5FD9741}"/>
              </a:ext>
            </a:extLst>
          </p:cNvPr>
          <p:cNvSpPr txBox="1"/>
          <p:nvPr/>
        </p:nvSpPr>
        <p:spPr>
          <a:xfrm>
            <a:off x="399904" y="3017449"/>
            <a:ext cx="4234069" cy="6027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צריך להוכיח ש-          קבוע</a:t>
            </a:r>
            <a:endParaRPr lang="en-US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76DB655-3F69-4B5C-BE0D-4415622CFD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590352"/>
              </p:ext>
            </p:extLst>
          </p:nvPr>
        </p:nvGraphicFramePr>
        <p:xfrm>
          <a:off x="2722563" y="3027362"/>
          <a:ext cx="354124" cy="547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7" imgW="279360" imgH="431640" progId="Equation.DSMT4">
                  <p:embed/>
                </p:oleObj>
              </mc:Choice>
              <mc:Fallback>
                <p:oleObj name="Equation" r:id="rId7" imgW="279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2563" y="3027362"/>
                        <a:ext cx="354124" cy="547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D434521-BD3C-4491-BA0D-D06CDEF64B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778620"/>
              </p:ext>
            </p:extLst>
          </p:nvPr>
        </p:nvGraphicFramePr>
        <p:xfrm>
          <a:off x="1578517" y="4440964"/>
          <a:ext cx="674590" cy="475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9" imgW="558720" imgH="393480" progId="Equation.DSMT4">
                  <p:embed/>
                </p:oleObj>
              </mc:Choice>
              <mc:Fallback>
                <p:oleObj name="Equation" r:id="rId9" imgW="558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78517" y="4440964"/>
                        <a:ext cx="674590" cy="475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0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8" grpId="0" animBg="1"/>
      <p:bldP spid="12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95C71F-0A26-453C-AC3B-40F48BE997DA}"/>
              </a:ext>
            </a:extLst>
          </p:cNvPr>
          <p:cNvSpPr txBox="1"/>
          <p:nvPr/>
        </p:nvSpPr>
        <p:spPr>
          <a:xfrm>
            <a:off x="362828" y="2117623"/>
            <a:ext cx="4234069" cy="67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דניאל צריך תשובה אחת מתוך 3, אבל עם הסתברות שונה מזו של שחר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FA7F4-F163-4202-88F9-ABF65F5DAAFF}"/>
              </a:ext>
            </a:extLst>
          </p:cNvPr>
          <p:cNvSpPr txBox="1"/>
          <p:nvPr/>
        </p:nvSpPr>
        <p:spPr>
          <a:xfrm>
            <a:off x="362824" y="3026221"/>
            <a:ext cx="4234069" cy="10346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r" rtl="1"/>
          </a:lstStyle>
          <a:p>
            <a:pPr algn="r"/>
            <a:r>
              <a:rPr lang="he-IL" dirty="0"/>
              <a:t>מתוך השאלה על דניאל (סעיף ב') צריך להבין את החוקיות של ההסתברות לענות נכון על שאלה כאשר ידוע ש- </a:t>
            </a:r>
            <a:r>
              <a:rPr lang="en-US" dirty="0"/>
              <a:t>k</a:t>
            </a:r>
            <a:r>
              <a:rPr lang="he-IL" dirty="0"/>
              <a:t> תשובות לא נכונות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D8AC14-AA93-43BB-9DBC-679185E923BE}"/>
              </a:ext>
            </a:extLst>
          </p:cNvPr>
          <p:cNvSpPr txBox="1"/>
          <p:nvPr/>
        </p:nvSpPr>
        <p:spPr>
          <a:xfrm>
            <a:off x="362824" y="1216415"/>
            <a:ext cx="4234069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לעבור את המבחן, צריך את המשלים של אף תשובה נכונה מתוך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F3FA6E-9B6E-44CF-8340-2848B2618126}"/>
              </a:ext>
            </a:extLst>
          </p:cNvPr>
          <p:cNvSpPr txBox="1"/>
          <p:nvPr/>
        </p:nvSpPr>
        <p:spPr>
          <a:xfrm>
            <a:off x="362829" y="284914"/>
            <a:ext cx="4234069" cy="679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כדי לצבור בדיוק 60, צריך שבדיוק 1 מתוך ה- 3 הנותרות יהיה נכון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F90D15B-7E60-4EE1-BCB1-8FABB5D2F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645" y="0"/>
            <a:ext cx="6366792" cy="517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9EECC46-774A-45DF-B7A9-D26BB8F61BFA}"/>
              </a:ext>
            </a:extLst>
          </p:cNvPr>
          <p:cNvSpPr txBox="1">
            <a:spLocks/>
          </p:cNvSpPr>
          <p:nvPr/>
        </p:nvSpPr>
        <p:spPr>
          <a:xfrm>
            <a:off x="377968" y="3312475"/>
            <a:ext cx="4035961" cy="7291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en-US" dirty="0"/>
              <a:t>BDLK</a:t>
            </a:r>
            <a:r>
              <a:rPr lang="he-IL" dirty="0"/>
              <a:t> הוא דלתון </a:t>
            </a:r>
          </a:p>
          <a:p>
            <a:pPr algn="r" rtl="1"/>
            <a:r>
              <a:rPr lang="he-IL" dirty="0"/>
              <a:t>שטח דלתון – מכפלת האלכסונים חלקי 2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1492A1-E0D9-4779-AB36-C29229D7D904}"/>
              </a:ext>
            </a:extLst>
          </p:cNvPr>
          <p:cNvSpPr txBox="1"/>
          <p:nvPr/>
        </p:nvSpPr>
        <p:spPr>
          <a:xfrm>
            <a:off x="377967" y="5147430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נתון מרכז מעגל, </a:t>
            </a:r>
            <a:r>
              <a:rPr lang="en-US" dirty="0"/>
              <a:t>AM=AL=R</a:t>
            </a:r>
            <a:endParaRPr lang="he-IL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49EB34-AB9B-4260-BED6-9F0A8958C882}"/>
              </a:ext>
            </a:extLst>
          </p:cNvPr>
          <p:cNvSpPr txBox="1">
            <a:spLocks/>
          </p:cNvSpPr>
          <p:nvPr/>
        </p:nvSpPr>
        <p:spPr>
          <a:xfrm>
            <a:off x="377968" y="2436411"/>
            <a:ext cx="403596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אנכים זה לזה = משולש </a:t>
            </a:r>
            <a:r>
              <a:rPr lang="en-US" dirty="0"/>
              <a:t>ADC</a:t>
            </a:r>
            <a:r>
              <a:rPr lang="he-IL" dirty="0"/>
              <a:t> ישר זווית </a:t>
            </a:r>
            <a:r>
              <a:rPr lang="he-IL" dirty="0" err="1"/>
              <a:t>שו"ש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2D58A98-349A-42D2-8AF3-A5FB48EAF8D3}"/>
              </a:ext>
            </a:extLst>
          </p:cNvPr>
          <p:cNvSpPr txBox="1"/>
          <p:nvPr/>
        </p:nvSpPr>
        <p:spPr>
          <a:xfrm>
            <a:off x="377969" y="452352"/>
            <a:ext cx="403596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נתון תיכונים:</a:t>
            </a:r>
          </a:p>
          <a:p>
            <a:pPr algn="r" rtl="1"/>
            <a:r>
              <a:rPr lang="he-IL" dirty="0"/>
              <a:t>מפגש תיכונים</a:t>
            </a:r>
          </a:p>
          <a:p>
            <a:pPr algn="r" rtl="1"/>
            <a:r>
              <a:rPr lang="he-IL" dirty="0"/>
              <a:t>3 התיכונים במשולש נפגשים בנק’ אחת (כדאי להוריד גובה מ- </a:t>
            </a:r>
            <a:r>
              <a:rPr lang="en-US" dirty="0"/>
              <a:t>B</a:t>
            </a:r>
            <a:r>
              <a:rPr lang="he-IL" dirty="0"/>
              <a:t>)</a:t>
            </a:r>
          </a:p>
          <a:p>
            <a:pPr algn="r" rtl="1"/>
            <a:r>
              <a:rPr lang="he-IL" dirty="0"/>
              <a:t>תיכונים לשוקיים </a:t>
            </a:r>
            <a:r>
              <a:rPr lang="he-IL" dirty="0" err="1"/>
              <a:t>במשו"ש</a:t>
            </a:r>
            <a:r>
              <a:rPr lang="he-IL" dirty="0"/>
              <a:t> שווים זה לזה</a:t>
            </a:r>
          </a:p>
          <a:p>
            <a:pPr algn="r" rtl="1"/>
            <a:r>
              <a:rPr lang="he-IL" dirty="0"/>
              <a:t>תיכונים יוצרים קטע אמצעים (</a:t>
            </a:r>
            <a:r>
              <a:rPr lang="en-US" dirty="0"/>
              <a:t>LK</a:t>
            </a:r>
            <a:r>
              <a:rPr lang="he-IL" dirty="0"/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7222981-AFE4-4CB0-973A-3215A1B297D8}"/>
              </a:ext>
            </a:extLst>
          </p:cNvPr>
          <p:cNvSpPr txBox="1">
            <a:spLocks/>
          </p:cNvSpPr>
          <p:nvPr/>
        </p:nvSpPr>
        <p:spPr>
          <a:xfrm>
            <a:off x="377967" y="4271367"/>
            <a:ext cx="4035961" cy="646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מרובע חסום במעגל = זוויות נגדיות משלימות ל- 180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F9D617-F0F9-432F-AB04-E68457499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9733" y="0"/>
            <a:ext cx="6342709" cy="296282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6B9A504-928C-4446-8546-64A478CFF841}"/>
              </a:ext>
            </a:extLst>
          </p:cNvPr>
          <p:cNvSpPr txBox="1"/>
          <p:nvPr/>
        </p:nvSpPr>
        <p:spPr>
          <a:xfrm>
            <a:off x="377967" y="5746495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אם </a:t>
            </a:r>
            <a:r>
              <a:rPr lang="en-US" dirty="0"/>
              <a:t>LD=x</a:t>
            </a:r>
            <a:r>
              <a:rPr lang="he-IL" dirty="0"/>
              <a:t>, צריך להביע את </a:t>
            </a:r>
            <a:r>
              <a:rPr lang="en-US" dirty="0"/>
              <a:t>LA</a:t>
            </a:r>
            <a:r>
              <a:rPr lang="he-IL" dirty="0"/>
              <a:t> פעם עם </a:t>
            </a:r>
            <a:r>
              <a:rPr lang="en-US" dirty="0"/>
              <a:t>x</a:t>
            </a:r>
            <a:r>
              <a:rPr lang="he-IL" dirty="0"/>
              <a:t> ופעם עם </a:t>
            </a:r>
            <a:r>
              <a:rPr lang="en-US" dirty="0"/>
              <a:t>R</a:t>
            </a:r>
            <a:r>
              <a:rPr lang="he-IL" dirty="0"/>
              <a:t> ולמצוא את היחס</a:t>
            </a:r>
          </a:p>
        </p:txBody>
      </p:sp>
    </p:spTree>
    <p:extLst>
      <p:ext uri="{BB962C8B-B14F-4D97-AF65-F5344CB8AC3E}">
        <p14:creationId xmlns:p14="http://schemas.microsoft.com/office/powerpoint/2010/main" val="32265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68CEDA8-82BD-4F6B-BCE6-3A807812847C}"/>
              </a:ext>
            </a:extLst>
          </p:cNvPr>
          <p:cNvSpPr txBox="1"/>
          <p:nvPr/>
        </p:nvSpPr>
        <p:spPr>
          <a:xfrm>
            <a:off x="356455" y="3045052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מרכז מעגל שחסום בצורה כלשהי יהיה במפגש חוצי הזוויות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CAB073-F754-4E6E-8EA9-B10E26A5940A}"/>
              </a:ext>
            </a:extLst>
          </p:cNvPr>
          <p:cNvSpPr txBox="1"/>
          <p:nvPr/>
        </p:nvSpPr>
        <p:spPr>
          <a:xfrm>
            <a:off x="367213" y="3952606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 err="1"/>
              <a:t>במשו"ש</a:t>
            </a:r>
            <a:r>
              <a:rPr lang="he-IL" dirty="0"/>
              <a:t>, חוצה זווית הראש הוא גם תיכון וגם גובה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198DAF-5DE8-4DDB-97FA-4F5311C0D912}"/>
              </a:ext>
            </a:extLst>
          </p:cNvPr>
          <p:cNvSpPr txBox="1"/>
          <p:nvPr/>
        </p:nvSpPr>
        <p:spPr>
          <a:xfrm>
            <a:off x="367213" y="1229944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זה שכתוב שלא צריך לפשט את הביטוי, רומז לזה שהביטוי שמתקבל 'מכוער'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368D10-5E1F-4FAA-830C-1055ECA139BE}"/>
              </a:ext>
            </a:extLst>
          </p:cNvPr>
          <p:cNvSpPr txBox="1"/>
          <p:nvPr/>
        </p:nvSpPr>
        <p:spPr>
          <a:xfrm>
            <a:off x="367213" y="342786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במשולש (</a:t>
            </a:r>
            <a:r>
              <a:rPr lang="en-US" dirty="0"/>
              <a:t>ABC</a:t>
            </a:r>
            <a:r>
              <a:rPr lang="he-IL" dirty="0"/>
              <a:t> ו- </a:t>
            </a:r>
            <a:r>
              <a:rPr lang="en-US" dirty="0"/>
              <a:t>AEB</a:t>
            </a:r>
            <a:r>
              <a:rPr lang="he-IL" dirty="0"/>
              <a:t>) שחסום במעגל, קלאסי להשתמש במשפט הסינוסים.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2A69BE-C39F-4168-ADB4-AD80E0980743}"/>
              </a:ext>
            </a:extLst>
          </p:cNvPr>
          <p:cNvSpPr txBox="1"/>
          <p:nvPr/>
        </p:nvSpPr>
        <p:spPr>
          <a:xfrm>
            <a:off x="367213" y="2137498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ההבדל בין סעיף א' לב' הוא שבסעיף ב' צריך למצוא את </a:t>
            </a:r>
            <a:r>
              <a:rPr lang="el-GR" dirty="0"/>
              <a:t>β</a:t>
            </a:r>
            <a:r>
              <a:rPr lang="he-IL" dirty="0"/>
              <a:t> כדי לחשב את היחס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65B12FF-7165-4309-9456-7D2465D0D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856" y="80010"/>
            <a:ext cx="6004587" cy="372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4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1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49075" y="120571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כאשר לפונקציה יש קיצון, הנגזרת שווה ל- 0. זה קורה רק באחד הגרפים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AE175B-8F05-4C0F-8EFB-D233534C5E9A}"/>
              </a:ext>
            </a:extLst>
          </p:cNvPr>
          <p:cNvSpPr txBox="1"/>
          <p:nvPr/>
        </p:nvSpPr>
        <p:spPr>
          <a:xfrm>
            <a:off x="347982" y="3006023"/>
            <a:ext cx="4579620" cy="20928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שרטוט פונקציה מתוך הנגזרת: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נוח להכין טבלה ולפי זה לראות תחומי עליה ירידה ונק' קיצון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אם יש אסימפטוטה אופקית </a:t>
            </a:r>
            <a:r>
              <a:rPr lang="en-US" sz="1400" dirty="0"/>
              <a:t>y’=0</a:t>
            </a:r>
            <a:r>
              <a:rPr lang="he-IL" sz="1400" dirty="0"/>
              <a:t> בנגזרת, יש אסימפטוטה אופקית בפונקציה אבל אי אפשר לדעת איפה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אם יש נגזרת שניה, נוח לעשות טבלה של נגזרת שניה ולפי זה לראות תחמי קעירות מעלה/מטה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he-IL" sz="1400" dirty="0"/>
              <a:t>אי אפשר לדעת מה הגובה של הפונקציה ולכן </a:t>
            </a:r>
            <a:r>
              <a:rPr lang="he-IL" sz="1400" dirty="0" err="1"/>
              <a:t>בדר"כ</a:t>
            </a:r>
            <a:r>
              <a:rPr lang="he-IL" sz="1400" dirty="0"/>
              <a:t> ייתנו נקודת ייחוס כלשהי. במקרה זה, הפונקציה חייבת להיות אי- זוגית (כלומר חייבת לעבור ב-(0,0)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962941-C46C-467C-A48D-FF60DFC439CE}"/>
              </a:ext>
            </a:extLst>
          </p:cNvPr>
          <p:cNvSpPr txBox="1"/>
          <p:nvPr/>
        </p:nvSpPr>
        <p:spPr>
          <a:xfrm>
            <a:off x="347982" y="2107205"/>
            <a:ext cx="457962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שיפוע מינימלי = נגזרת מינימלית (כאן רוצים שיפוע עבור נגזרת ולכן נגזרת שניה מינ')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93202D-6F7A-4ED6-8213-6883862A6517}"/>
              </a:ext>
            </a:extLst>
          </p:cNvPr>
          <p:cNvSpPr txBox="1">
            <a:spLocks/>
          </p:cNvSpPr>
          <p:nvPr/>
        </p:nvSpPr>
        <p:spPr>
          <a:xfrm>
            <a:off x="352219" y="942363"/>
            <a:ext cx="4588095" cy="9509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r" rtl="1"/>
            <a:r>
              <a:rPr lang="he-IL" dirty="0"/>
              <a:t>נקודת קיצון – נגזרת ראשונה מחליפה סימן</a:t>
            </a:r>
          </a:p>
          <a:p>
            <a:pPr algn="r" rtl="1"/>
            <a:r>
              <a:rPr lang="he-IL" dirty="0"/>
              <a:t>נקודת פיתוח – נגזרת שניה מחליפה סימן (או כאשר לנגזרת הראשונה יש קיצון)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8394029-BF1A-4F6D-A9F8-7D66245FA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577" y="22315"/>
            <a:ext cx="6052247" cy="61041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012AC2B-B3DD-43EF-83FB-378FDB945B6E}"/>
                  </a:ext>
                </a:extLst>
              </p:cNvPr>
              <p:cNvSpPr txBox="1"/>
              <p:nvPr/>
            </p:nvSpPr>
            <p:spPr>
              <a:xfrm>
                <a:off x="347982" y="5351391"/>
                <a:ext cx="4579620" cy="40825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en-US" dirty="0"/>
                  <a:t>f’(-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he-IL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ra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he-IL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he-IL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he-IL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012AC2B-B3DD-43EF-83FB-378FDB945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982" y="5351391"/>
                <a:ext cx="4579620" cy="408253"/>
              </a:xfrm>
              <a:prstGeom prst="rect">
                <a:avLst/>
              </a:prstGeom>
              <a:blipFill>
                <a:blip r:embed="rId4"/>
                <a:stretch>
                  <a:fillRect b="-18841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90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7" grpId="0" animBg="1"/>
      <p:bldP spid="12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56456" y="1262889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הנתון של </a:t>
            </a:r>
            <a:r>
              <a:rPr lang="en-US" dirty="0"/>
              <a:t>x≥2/7</a:t>
            </a:r>
            <a:r>
              <a:rPr lang="he-IL" dirty="0"/>
              <a:t> נראה מוזר אבל צריך להתקדם </a:t>
            </a:r>
            <a:r>
              <a:rPr lang="he-IL" dirty="0" err="1"/>
              <a:t>איתו</a:t>
            </a:r>
            <a:r>
              <a:rPr lang="he-IL" dirty="0"/>
              <a:t> ולראות לאן זה מוביל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56456" y="350543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השאלה לא סטנדרטית – אבל לא קשה במיוחד בסופו של דבר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961D72-1EFA-4FAB-A683-367B63087AC7}"/>
              </a:ext>
            </a:extLst>
          </p:cNvPr>
          <p:cNvSpPr txBox="1"/>
          <p:nvPr/>
        </p:nvSpPr>
        <p:spPr>
          <a:xfrm>
            <a:off x="356456" y="2175235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כשאיקס שואף לאינסוף, הביטוי בתוך הסינוס שואף לאפס, ו- </a:t>
            </a:r>
            <a:r>
              <a:rPr lang="en-US" dirty="0"/>
              <a:t>sin(0)=0</a:t>
            </a:r>
            <a:endParaRPr lang="he-I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BCE722-DE36-4E5E-A82E-542EDE90E792}"/>
              </a:ext>
            </a:extLst>
          </p:cNvPr>
          <p:cNvSpPr txBox="1"/>
          <p:nvPr/>
        </p:nvSpPr>
        <p:spPr>
          <a:xfrm>
            <a:off x="356456" y="3087581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את התשובה לסעיף ו' אפשר להבין על סמך השרטוט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6912B8-5D93-4131-96A8-6027307BD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160" y="1"/>
            <a:ext cx="6600283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3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8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758CEF-6AA6-42C3-89F2-0D09220D9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443" y="0"/>
            <a:ext cx="1039557" cy="15593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F692D0-4D6A-411F-A40D-E53F35011C8E}"/>
              </a:ext>
            </a:extLst>
          </p:cNvPr>
          <p:cNvSpPr txBox="1"/>
          <p:nvPr/>
        </p:nvSpPr>
        <p:spPr>
          <a:xfrm>
            <a:off x="328464" y="229141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הקודקוד הימני עליון של המלבן הוא </a:t>
            </a:r>
            <a:r>
              <a:rPr lang="en-US" dirty="0"/>
              <a:t>(a, 4\a)</a:t>
            </a:r>
            <a:endParaRPr lang="he-IL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DED1C6-1CC5-4534-8BA3-8D55B3098308}"/>
              </a:ext>
            </a:extLst>
          </p:cNvPr>
          <p:cNvSpPr txBox="1"/>
          <p:nvPr/>
        </p:nvSpPr>
        <p:spPr>
          <a:xfrm>
            <a:off x="328464" y="2734264"/>
            <a:ext cx="403596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לא לשכוח לבדוק את סוג הקיצון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3BCF68-D0F6-4870-899A-4ED1E44752BA}"/>
              </a:ext>
            </a:extLst>
          </p:cNvPr>
          <p:cNvSpPr txBox="1"/>
          <p:nvPr/>
        </p:nvSpPr>
        <p:spPr>
          <a:xfrm>
            <a:off x="328464" y="879516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צריך למצוא את החיתוך של המלבן עם הפונקציה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4CC00D-843C-4FE8-B590-07FF82D75DEA}"/>
              </a:ext>
            </a:extLst>
          </p:cNvPr>
          <p:cNvSpPr txBox="1"/>
          <p:nvPr/>
        </p:nvSpPr>
        <p:spPr>
          <a:xfrm>
            <a:off x="328464" y="1806890"/>
            <a:ext cx="40359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כדי למצוא את השטח המקווקו צריך לחלק את השטח לשני חלקים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B8BD3-94BE-424C-B71C-22A7CADA0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358" y="1"/>
            <a:ext cx="6516085" cy="27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4680C3C-1931-4EDF-AE8D-9789A0595085}">
  <we:reference id="wa200000113" version="1.0.0.0" store="en-US" storeType="OMEX"/>
  <we:alternateReferences>
    <we:reference id="wa200000113" version="1.0.0.0" store="WA20000011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15787</TotalTime>
  <Words>578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Office Theme</vt:lpstr>
      <vt:lpstr>Equation</vt:lpstr>
      <vt:lpstr>581 2018 קיץ מועד ב'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581 2020 קיץ מועד ב'</dc:title>
  <dc:creator>David Codish</dc:creator>
  <cp:lastModifiedBy>David Codish</cp:lastModifiedBy>
  <cp:revision>113</cp:revision>
  <dcterms:created xsi:type="dcterms:W3CDTF">2020-07-31T18:55:00Z</dcterms:created>
  <dcterms:modified xsi:type="dcterms:W3CDTF">2020-09-01T11:52:48Z</dcterms:modified>
</cp:coreProperties>
</file>