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3" r:id="rId3"/>
    <p:sldId id="284" r:id="rId4"/>
    <p:sldId id="279" r:id="rId5"/>
    <p:sldId id="285" r:id="rId6"/>
    <p:sldId id="286" r:id="rId7"/>
    <p:sldId id="287" r:id="rId8"/>
    <p:sldId id="288" r:id="rId9"/>
    <p:sldId id="289" r:id="rId10"/>
    <p:sldId id="290" r:id="rId11"/>
    <p:sldId id="29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1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E965D-1633-4FD0-8CA0-5A7469D6D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DCD8CC-2963-4544-ABF7-47F53745D3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A0F86B-13EA-45CE-A33E-15E28D0E4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7FAD5-A050-4498-9F8C-06ECDB464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DE9CBD-5A0C-4E73-B150-AAB15D196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382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FA12A1-05CF-4439-BACE-75629543F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F047CD-52EA-4A57-9688-BF23935966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89EB58-D854-4795-BE37-FA2CAE17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70E0FC-C6A6-44FE-B473-F8EA81CE4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FCB27-D3D9-4BD8-9ADF-7AC25AA17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1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38D332-3350-4482-AD26-BBA5234B54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A9B30E-EE11-4842-83DD-0EF74922CF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1FCFB-1B45-4034-965B-5BC380A26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2FB7E-90B9-4253-8A81-F04C29B32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5E7E34-26F1-4008-A512-8E8B47DC3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198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F6C38-8180-4795-98C3-209BD9793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2D2018-6703-49FD-A7D4-38865ED546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E048F4-BF2F-4253-99B3-452BA8C6C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7662D-0EFA-462E-80A1-AFF60D0BB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FC65C6-2A6C-48D6-BF43-F61FBADB7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690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18975-585C-4B97-93E5-CAABEC14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4AEFDC-11D0-4ED1-9012-43191149A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A7B01-0D02-4E95-97CF-A52FCA34E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5CF2E-11D2-46D7-8D03-45C62DF66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2F99AC-7067-4851-A5C7-B96C6A11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75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763F9-150C-4556-B9ED-ABD7A3F63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6604EC-0AC2-4525-9427-5AFBE147B3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2C78C7-E152-4317-A9DE-8D216D1144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21AA2E-E2F1-487E-AEA2-ADDA54CCE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CD7C5E-5CCB-481E-817B-CE2637D23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50B145-A18A-4DF9-ABA1-8DB4B71FA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269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80666-0BB6-4F9E-B2A2-30B379115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3761C-733D-40DE-B80A-290061ADE2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3CA8CA-74E6-45B8-B502-EFA690593A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AC3F95-C211-4331-AFC5-53F732D5F5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34D39A-B670-41DC-A075-CF78AEA6C3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2D1D52-F9AC-4474-BD26-363AC6189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508B77-A6E4-4805-8D9F-164560B17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1A03B6-A47F-4D85-99CD-1277C36F4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172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7F8AE-58EF-41DA-8242-BED778B8B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FC13C7-B787-4E09-B37A-DE341A9EB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AB6DFA-4A6B-4311-B484-56B4BAD9D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7B6514-D58E-445D-B312-3E31022AC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041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C0745C-3A7C-4EA7-963B-AF7C52A3F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0DC208-B03E-41B7-B49D-792A877E4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818544-E231-4977-BE9D-0CD911002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846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34BF7-6914-40D9-A628-86E67E843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B7CC99-3BC7-4C04-A5E1-28571C3C8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2ADC5C-8CD4-4044-BDC2-724891F055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B35CAD-FD3A-46C6-8084-E9FCB2F3A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9A3EDD-4F56-4634-AE90-FE7BCB311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A18293-F4E6-4F92-BE57-74FCA584C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969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4BCDA-BDA0-42EE-B2E6-850264EEF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341450-A98B-43C4-8DE8-8AE6FFEBCF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26274C-87F4-4F6E-9C04-3E379E307C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BFE4CE-B5DE-4946-BCFB-6900A726F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3EF85D-D602-4477-8821-1298744C4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461C32-3198-4FA8-8E2B-DDA4424F9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142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1FD86E8-FA9A-4CA1-B6CB-E953526AA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91EBD8-08CC-447B-ABBB-04AA73DB6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2FCCEF-1499-4E4E-A5F5-5EEBF7E970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D32EC9-E71F-4DC7-9998-C106CA73C3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56C34C-4F03-45D4-BFB6-CF2E0D72BD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12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F4A7F90D-ECF6-42AF-BBD3-E04708E236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4" t="3864" r="26983" b="-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DEDAAA1-0D46-4973-BA72-5971A00F3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2621975"/>
            <a:ext cx="4023360" cy="170452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 rtl="1"/>
            <a:r>
              <a:rPr lang="he-IL" sz="4800" dirty="0"/>
              <a:t>581</a:t>
            </a:r>
            <a:br>
              <a:rPr lang="he-IL" sz="4800" dirty="0"/>
            </a:br>
            <a:r>
              <a:rPr lang="he-IL" sz="4800" dirty="0"/>
              <a:t>2019 חורף </a:t>
            </a:r>
            <a:endParaRPr lang="en-US" sz="48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503472-6372-4F47-9AAB-4CEF24843086}"/>
              </a:ext>
            </a:extLst>
          </p:cNvPr>
          <p:cNvSpPr txBox="1"/>
          <p:nvPr/>
        </p:nvSpPr>
        <p:spPr>
          <a:xfrm>
            <a:off x="1540748" y="4770506"/>
            <a:ext cx="18582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e-IL" sz="2400" dirty="0"/>
              <a:t>ד"ר דוד קודיש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278271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58505DC8-17F4-41E3-8E87-E61941A192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7606" y="366712"/>
            <a:ext cx="2647950" cy="589597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C16D9A4-DCD8-48DF-91F1-66AAC5C3CD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7281" y="366712"/>
            <a:ext cx="2600325" cy="406717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4BFF956-D37E-401B-847E-1E42EE4C17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8720" y="366712"/>
            <a:ext cx="2286000" cy="641985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EE874AB-5213-4FAC-8D8E-0D71777474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0770" y="366712"/>
            <a:ext cx="22669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888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F98A0E6-B5CC-418B-A79C-C354F8A02E5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4866639" y="1366262"/>
            <a:ext cx="6221357" cy="44147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B3FE03-B57C-42E8-BE12-6F2B2ACA33A2}"/>
              </a:ext>
            </a:extLst>
          </p:cNvPr>
          <p:cNvSpPr txBox="1"/>
          <p:nvPr/>
        </p:nvSpPr>
        <p:spPr>
          <a:xfrm>
            <a:off x="741680" y="1257875"/>
            <a:ext cx="470443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he-IL" dirty="0"/>
              <a:t>נסמן </a:t>
            </a:r>
            <a:r>
              <a:rPr lang="en-US" dirty="0"/>
              <a:t>P</a:t>
            </a:r>
            <a:r>
              <a:rPr lang="he-IL" dirty="0"/>
              <a:t> הסיכוי לעבור בהצלחה את המתכונת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he-IL" dirty="0"/>
              <a:t>אם עבר מתכונת אז סיכוי של 0.9 שיעבור בגרות אז הסיכוי שייכשל בגרות הוא 0.1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he-IL" dirty="0"/>
              <a:t>הסיכוי לעבור מתכונת </a:t>
            </a:r>
            <a:r>
              <a:rPr lang="he-IL" dirty="0" err="1"/>
              <a:t>ולהכשל</a:t>
            </a:r>
            <a:r>
              <a:rPr lang="he-IL" dirty="0"/>
              <a:t> בגרות (</a:t>
            </a:r>
            <a:r>
              <a:rPr lang="en-US" dirty="0"/>
              <a:t>0.1P</a:t>
            </a:r>
            <a:r>
              <a:rPr lang="he-IL" dirty="0"/>
              <a:t>) שווה לסיכוי </a:t>
            </a:r>
            <a:r>
              <a:rPr lang="he-IL" dirty="0" err="1"/>
              <a:t>להכשל</a:t>
            </a:r>
            <a:r>
              <a:rPr lang="he-IL" dirty="0"/>
              <a:t> מתכונת ולעבור בגרות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he-IL" dirty="0"/>
              <a:t>הסיכוי </a:t>
            </a:r>
            <a:r>
              <a:rPr lang="he-IL" dirty="0" err="1"/>
              <a:t>להכשל</a:t>
            </a:r>
            <a:r>
              <a:rPr lang="he-IL" dirty="0"/>
              <a:t> בבגרות הוא 0.2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he-IL" dirty="0"/>
              <a:t>כלל ההסתברויות מסתכמות ל- 1 ולכן </a:t>
            </a:r>
            <a:r>
              <a:rPr lang="en-US" dirty="0"/>
              <a:t>P=0.8</a:t>
            </a:r>
            <a:endParaRPr lang="he-I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EB6932-41C4-4F5C-A1E3-4D1BBED39C51}"/>
              </a:ext>
            </a:extLst>
          </p:cNvPr>
          <p:cNvSpPr txBox="1"/>
          <p:nvPr/>
        </p:nvSpPr>
        <p:spPr>
          <a:xfrm>
            <a:off x="7420496" y="508000"/>
            <a:ext cx="2271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he-IL" dirty="0"/>
              <a:t>שאלה 3 – עץ של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794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95C71F-0A26-453C-AC3B-40F48BE997DA}"/>
              </a:ext>
            </a:extLst>
          </p:cNvPr>
          <p:cNvSpPr txBox="1"/>
          <p:nvPr/>
        </p:nvSpPr>
        <p:spPr>
          <a:xfrm>
            <a:off x="250215" y="224536"/>
            <a:ext cx="4346686" cy="658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צריך לקרוא את הסיפור לפחות פעמיים לוודא הבנה שלו</a:t>
            </a:r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02BB871-08F8-4F09-8AF1-47A12B7B1E0B}"/>
              </a:ext>
            </a:extLst>
          </p:cNvPr>
          <p:cNvSpPr txBox="1"/>
          <p:nvPr/>
        </p:nvSpPr>
        <p:spPr>
          <a:xfrm>
            <a:off x="250215" y="1062544"/>
            <a:ext cx="4346686" cy="658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בבעיות הספק, קלאסי להגדיר את ההספק כנעלם</a:t>
            </a:r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6A19A92-B321-4CDA-B8D0-BB1D080F2BF4}"/>
              </a:ext>
            </a:extLst>
          </p:cNvPr>
          <p:cNvSpPr txBox="1"/>
          <p:nvPr/>
        </p:nvSpPr>
        <p:spPr>
          <a:xfrm>
            <a:off x="250215" y="1900553"/>
            <a:ext cx="4346686" cy="724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כדי לחשב כמה זמן כרתו 2/3 יש לחשב את 3 הימים הראשונים ואז את ההפרש בקצב המוגבר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F3ABE0-2A63-4613-A1E5-14BB3CBB2098}"/>
              </a:ext>
            </a:extLst>
          </p:cNvPr>
          <p:cNvSpPr txBox="1"/>
          <p:nvPr/>
        </p:nvSpPr>
        <p:spPr>
          <a:xfrm>
            <a:off x="250215" y="2863732"/>
            <a:ext cx="4346686" cy="724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ההספק של פועל אחד היא ההספק של כולם לחלק לכמות הפועלים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77E80D-CC81-400F-9B08-9983EC7ABB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8518" y="31872"/>
            <a:ext cx="6452789" cy="402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19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1" grpId="0" animBg="1"/>
      <p:bldP spid="33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95C71F-0A26-453C-AC3B-40F48BE997DA}"/>
              </a:ext>
            </a:extLst>
          </p:cNvPr>
          <p:cNvSpPr txBox="1"/>
          <p:nvPr/>
        </p:nvSpPr>
        <p:spPr>
          <a:xfrm>
            <a:off x="362831" y="224536"/>
            <a:ext cx="4234069" cy="14509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בסדרה חשבונית ממוצע סכום האיבר שלפני ואחרי האמצעי שווה לאיבר האמצעי, ממוצע סכום שני איברים לפני ואחרי שווה לאמצעי וכך הלאה . כיוון שהסכום גדול פי 43 מהאיבר האמצעי, יש 43 איברים בסדרה כולה. 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644B2F-6A50-44BA-8C10-2E57BD9E88B8}"/>
              </a:ext>
            </a:extLst>
          </p:cNvPr>
          <p:cNvSpPr txBox="1"/>
          <p:nvPr/>
        </p:nvSpPr>
        <p:spPr>
          <a:xfrm>
            <a:off x="362831" y="5584444"/>
            <a:ext cx="4234069" cy="9470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אם </a:t>
            </a:r>
            <a:r>
              <a:rPr lang="en-US" dirty="0"/>
              <a:t>k=5</a:t>
            </a:r>
            <a:r>
              <a:rPr lang="he-IL" dirty="0"/>
              <a:t> (לדוג') אז האיבר האחרון בסדרה יהיה </a:t>
            </a:r>
            <a:r>
              <a:rPr lang="en-US" dirty="0"/>
              <a:t>a</a:t>
            </a:r>
            <a:r>
              <a:rPr lang="en-US" baseline="-25000" dirty="0"/>
              <a:t>39</a:t>
            </a:r>
            <a:r>
              <a:rPr lang="en-US" dirty="0"/>
              <a:t>+a</a:t>
            </a:r>
            <a:r>
              <a:rPr lang="en-US" baseline="-25000" dirty="0"/>
              <a:t>40</a:t>
            </a:r>
            <a:r>
              <a:rPr lang="en-US" dirty="0"/>
              <a:t>+a</a:t>
            </a:r>
            <a:r>
              <a:rPr lang="en-US" baseline="-25000" dirty="0"/>
              <a:t>41</a:t>
            </a:r>
            <a:r>
              <a:rPr lang="en-US" dirty="0"/>
              <a:t>+a</a:t>
            </a:r>
            <a:r>
              <a:rPr lang="en-US" baseline="-25000" dirty="0"/>
              <a:t>42</a:t>
            </a:r>
            <a:r>
              <a:rPr lang="en-US" dirty="0"/>
              <a:t>+a</a:t>
            </a:r>
            <a:r>
              <a:rPr lang="en-US" baseline="-25000" dirty="0"/>
              <a:t>43</a:t>
            </a:r>
            <a:r>
              <a:rPr lang="he-IL" dirty="0"/>
              <a:t>, כלומר יהיו 39 איברים בסדרה. אם כך, החישוב יהיו </a:t>
            </a:r>
            <a:r>
              <a:rPr lang="en-US" dirty="0"/>
              <a:t>43-(k-1)</a:t>
            </a:r>
            <a:r>
              <a:rPr lang="he-IL" dirty="0"/>
              <a:t>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FA7F4-F163-4202-88F9-ABF65F5DAAFF}"/>
              </a:ext>
            </a:extLst>
          </p:cNvPr>
          <p:cNvSpPr txBox="1"/>
          <p:nvPr/>
        </p:nvSpPr>
        <p:spPr>
          <a:xfrm>
            <a:off x="381334" y="4690496"/>
            <a:ext cx="4234069" cy="7291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בעזרת האיבר האמצעי אפשר להביע את </a:t>
            </a:r>
            <a:r>
              <a:rPr lang="en-US" dirty="0"/>
              <a:t>d</a:t>
            </a:r>
            <a:r>
              <a:rPr lang="he-IL" dirty="0"/>
              <a:t> באמצעות </a:t>
            </a:r>
            <a:r>
              <a:rPr lang="en-US" dirty="0"/>
              <a:t>a</a:t>
            </a:r>
            <a:r>
              <a:rPr lang="en-US" baseline="-25000" dirty="0"/>
              <a:t>1</a:t>
            </a:r>
            <a:r>
              <a:rPr lang="he-IL" dirty="0"/>
              <a:t> . אם </a:t>
            </a:r>
            <a:r>
              <a:rPr lang="en-US" dirty="0"/>
              <a:t>d</a:t>
            </a:r>
            <a:r>
              <a:rPr lang="he-IL" dirty="0"/>
              <a:t> חיובי, הסדרה עולה.</a:t>
            </a:r>
            <a:endParaRPr lang="he-IL" baseline="-25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69AA27F-18B2-45D1-977D-F04E90E59C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6181" y="0"/>
            <a:ext cx="6566259" cy="370955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C2EAF4F-CE91-4CD8-A92C-EE364BE6B187}"/>
              </a:ext>
            </a:extLst>
          </p:cNvPr>
          <p:cNvSpPr txBox="1"/>
          <p:nvPr/>
        </p:nvSpPr>
        <p:spPr>
          <a:xfrm>
            <a:off x="381334" y="1900018"/>
            <a:ext cx="4234069" cy="262567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כאשר מתוארות שתי סדרות, נוח לסדר את הנתונים במעין טבלה:</a:t>
            </a:r>
          </a:p>
          <a:p>
            <a:pPr algn="r" rtl="1"/>
            <a:endParaRPr lang="en-US" dirty="0"/>
          </a:p>
        </p:txBody>
      </p:sp>
      <p:graphicFrame>
        <p:nvGraphicFramePr>
          <p:cNvPr id="13" name="Table 5">
            <a:extLst>
              <a:ext uri="{FF2B5EF4-FFF2-40B4-BE49-F238E27FC236}">
                <a16:creationId xmlns:a16="http://schemas.microsoft.com/office/drawing/2014/main" id="{36CD7034-A351-4F82-B9FC-F6B9403D1E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279739"/>
              </p:ext>
            </p:extLst>
          </p:nvPr>
        </p:nvGraphicFramePr>
        <p:xfrm>
          <a:off x="445101" y="2506630"/>
          <a:ext cx="4106533" cy="1844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844">
                  <a:extLst>
                    <a:ext uri="{9D8B030D-6E8A-4147-A177-3AD203B41FA5}">
                      <a16:colId xmlns:a16="http://schemas.microsoft.com/office/drawing/2014/main" val="4125811849"/>
                    </a:ext>
                  </a:extLst>
                </a:gridCol>
                <a:gridCol w="1621108">
                  <a:extLst>
                    <a:ext uri="{9D8B030D-6E8A-4147-A177-3AD203B41FA5}">
                      <a16:colId xmlns:a16="http://schemas.microsoft.com/office/drawing/2014/main" val="1317639336"/>
                    </a:ext>
                  </a:extLst>
                </a:gridCol>
                <a:gridCol w="1116581">
                  <a:extLst>
                    <a:ext uri="{9D8B030D-6E8A-4147-A177-3AD203B41FA5}">
                      <a16:colId xmlns:a16="http://schemas.microsoft.com/office/drawing/2014/main" val="197658200"/>
                    </a:ext>
                  </a:extLst>
                </a:gridCol>
              </a:tblGrid>
              <a:tr h="572977">
                <a:tc>
                  <a:txBody>
                    <a:bodyPr/>
                    <a:lstStyle/>
                    <a:p>
                      <a:pPr algn="ctr"/>
                      <a:r>
                        <a:rPr lang="he-IL" sz="1200" dirty="0"/>
                        <a:t>סדרה של מקומות אי-זוגיים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sz="1200" dirty="0"/>
                        <a:t>סדרה מקומות זוגיים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969404"/>
                  </a:ext>
                </a:extLst>
              </a:tr>
              <a:tr h="34632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a</a:t>
                      </a:r>
                      <a:r>
                        <a:rPr lang="he-IL" sz="1600" baseline="-25000" dirty="0"/>
                        <a:t>1</a:t>
                      </a:r>
                      <a:endParaRPr lang="en-US" sz="16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1600" kern="1200" baseline="-25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e-IL" sz="1600" dirty="0"/>
                        <a:t>איבר ראשון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5622232"/>
                  </a:ext>
                </a:extLst>
              </a:tr>
              <a:tr h="34632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n+2 =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n+1 = 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e-IL" sz="1600" dirty="0"/>
                        <a:t>כמות איברים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1908071"/>
                  </a:ext>
                </a:extLst>
              </a:tr>
              <a:tr h="34632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e-IL" sz="1600" dirty="0"/>
                        <a:t>הפרש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105936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DC83408-CDC8-4EC3-A33A-6B3D874D2FFF}"/>
              </a:ext>
            </a:extLst>
          </p:cNvPr>
          <p:cNvSpPr txBox="1"/>
          <p:nvPr/>
        </p:nvSpPr>
        <p:spPr>
          <a:xfrm>
            <a:off x="9860507" y="6487271"/>
            <a:ext cx="1811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he-IL" dirty="0">
                <a:solidFill>
                  <a:srgbClr val="FF0000"/>
                </a:solidFill>
              </a:rPr>
              <a:t>שאלה קשה יחסית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01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8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95C71F-0A26-453C-AC3B-40F48BE997DA}"/>
              </a:ext>
            </a:extLst>
          </p:cNvPr>
          <p:cNvSpPr txBox="1"/>
          <p:nvPr/>
        </p:nvSpPr>
        <p:spPr>
          <a:xfrm>
            <a:off x="362828" y="2117623"/>
            <a:ext cx="4234069" cy="6794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סעיף א3 – אפשר עם </a:t>
            </a:r>
            <a:r>
              <a:rPr lang="he-IL" dirty="0" err="1"/>
              <a:t>ברנולי</a:t>
            </a:r>
            <a:r>
              <a:rPr lang="he-IL" dirty="0"/>
              <a:t>, ואפשר לחשב את הסיכוי לאחד ולהעלות בריבוע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FA7F4-F163-4202-88F9-ABF65F5DAAFF}"/>
              </a:ext>
            </a:extLst>
          </p:cNvPr>
          <p:cNvSpPr txBox="1"/>
          <p:nvPr/>
        </p:nvSpPr>
        <p:spPr>
          <a:xfrm>
            <a:off x="362824" y="3026221"/>
            <a:ext cx="4234069" cy="4027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pPr algn="r"/>
            <a:r>
              <a:rPr lang="he-IL" dirty="0"/>
              <a:t>ב- 2018 נוח להשתמש בעץ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80A0D54-FFA4-4BF9-A1C8-18A25ADF4CD7}"/>
              </a:ext>
            </a:extLst>
          </p:cNvPr>
          <p:cNvSpPr txBox="1"/>
          <p:nvPr/>
        </p:nvSpPr>
        <p:spPr>
          <a:xfrm>
            <a:off x="362823" y="3692758"/>
            <a:ext cx="4234069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אם הסיכוי לעבור את המתכונת </a:t>
            </a:r>
            <a:r>
              <a:rPr lang="he-IL" dirty="0" err="1"/>
              <a:t>ולהכשל</a:t>
            </a:r>
            <a:r>
              <a:rPr lang="he-IL" dirty="0"/>
              <a:t> בבגרות שווה לסיכוי </a:t>
            </a:r>
            <a:r>
              <a:rPr lang="he-IL" dirty="0" err="1"/>
              <a:t>להכשל</a:t>
            </a:r>
            <a:r>
              <a:rPr lang="he-IL" dirty="0"/>
              <a:t> במתכונת ולעבור את הבגרות – </a:t>
            </a:r>
            <a:r>
              <a:rPr lang="he-IL" dirty="0" err="1"/>
              <a:t>והארועים</a:t>
            </a:r>
            <a:r>
              <a:rPr lang="he-IL" dirty="0"/>
              <a:t> בלתי תלויים – הסיכויים לעבור את הבגרות ואת המתכונת חייבים להיות זהים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D8AC14-AA93-43BB-9DBC-679185E923BE}"/>
              </a:ext>
            </a:extLst>
          </p:cNvPr>
          <p:cNvSpPr txBox="1"/>
          <p:nvPr/>
        </p:nvSpPr>
        <p:spPr>
          <a:xfrm>
            <a:off x="362824" y="1216415"/>
            <a:ext cx="4234069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בסעיף א' מתייחסים רק ל- 2017 </a:t>
            </a:r>
          </a:p>
          <a:p>
            <a:pPr algn="r" rtl="1"/>
            <a:r>
              <a:rPr lang="he-IL" dirty="0"/>
              <a:t>בסעיף ב' מתייחסים רק ל- 2018;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F3FA6E-9B6E-44CF-8340-2848B2618126}"/>
              </a:ext>
            </a:extLst>
          </p:cNvPr>
          <p:cNvSpPr txBox="1"/>
          <p:nvPr/>
        </p:nvSpPr>
        <p:spPr>
          <a:xfrm>
            <a:off x="362829" y="284914"/>
            <a:ext cx="4234069" cy="6794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נוח לעשות עץ או טבלה כדי לחשב את כל הנתונים ל- 2017. 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84E633C-6B73-4C7B-AF73-C479047F43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8830" y="1"/>
            <a:ext cx="6483607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4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9EECC46-774A-45DF-B7A9-D26BB8F61BFA}"/>
              </a:ext>
            </a:extLst>
          </p:cNvPr>
          <p:cNvSpPr txBox="1">
            <a:spLocks/>
          </p:cNvSpPr>
          <p:nvPr/>
        </p:nvSpPr>
        <p:spPr>
          <a:xfrm>
            <a:off x="356454" y="3196523"/>
            <a:ext cx="4035961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כאשר מחפשים מכפלה של צלעות, לנסות להוכיח דמיון כלשהו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1492A1-E0D9-4779-AB36-C29229D7D904}"/>
              </a:ext>
            </a:extLst>
          </p:cNvPr>
          <p:cNvSpPr txBox="1"/>
          <p:nvPr/>
        </p:nvSpPr>
        <p:spPr>
          <a:xfrm>
            <a:off x="356455" y="4798694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במשולשים סמוכים, יחס השטחים שווה ליחס הבסיסים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849EB34-AB9B-4260-BED6-9F0A8958C882}"/>
              </a:ext>
            </a:extLst>
          </p:cNvPr>
          <p:cNvSpPr txBox="1">
            <a:spLocks/>
          </p:cNvSpPr>
          <p:nvPr/>
        </p:nvSpPr>
        <p:spPr>
          <a:xfrm>
            <a:off x="356455" y="1762498"/>
            <a:ext cx="4035961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אם מנקודה יוצאים שני משיקים למעגל, הישר שמחבר את הנקודה עם מרכז המעגל, חוצה זווית – סימון קלאסי – זווית </a:t>
            </a:r>
            <a:r>
              <a:rPr lang="en-US" dirty="0"/>
              <a:t>BAO=</a:t>
            </a:r>
            <a:r>
              <a:rPr lang="el-GR" dirty="0"/>
              <a:t>α</a:t>
            </a:r>
            <a:r>
              <a:rPr lang="he-IL" dirty="0"/>
              <a:t> והשלמת כל הזוויות</a:t>
            </a:r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2D58A98-349A-42D2-8AF3-A5FB48EAF8D3}"/>
              </a:ext>
            </a:extLst>
          </p:cNvPr>
          <p:cNvSpPr txBox="1"/>
          <p:nvPr/>
        </p:nvSpPr>
        <p:spPr>
          <a:xfrm>
            <a:off x="356455" y="328473"/>
            <a:ext cx="403596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כאשר נתון קוטר, נחפש זווית היקפית שנשענת עליו. אם אין אפשר ליצור כזו </a:t>
            </a:r>
            <a:endParaRPr lang="en-US" dirty="0"/>
          </a:p>
          <a:p>
            <a:pPr algn="r" rtl="1"/>
            <a:r>
              <a:rPr lang="he-IL" dirty="0"/>
              <a:t>אם נתון מרכז המעגל, נייצר רדיוסים (</a:t>
            </a:r>
            <a:r>
              <a:rPr lang="en-US" dirty="0"/>
              <a:t>MG</a:t>
            </a:r>
            <a:r>
              <a:rPr lang="he-IL" dirty="0"/>
              <a:t>, </a:t>
            </a:r>
            <a:r>
              <a:rPr lang="en-US" dirty="0"/>
              <a:t>ME</a:t>
            </a:r>
            <a:r>
              <a:rPr lang="he-IL" dirty="0"/>
              <a:t>) </a:t>
            </a:r>
            <a:r>
              <a:rPr lang="he-IL" dirty="0" err="1"/>
              <a:t>ומשו"שים</a:t>
            </a:r>
            <a:endParaRPr lang="he-IL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9A5EE1-9224-40F4-995E-A4048116F7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1218" y="-934"/>
            <a:ext cx="6601225" cy="298235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D7222981-AFE4-4CB0-973A-3215A1B297D8}"/>
              </a:ext>
            </a:extLst>
          </p:cNvPr>
          <p:cNvSpPr txBox="1">
            <a:spLocks/>
          </p:cNvSpPr>
          <p:nvPr/>
        </p:nvSpPr>
        <p:spPr>
          <a:xfrm>
            <a:off x="356454" y="4075331"/>
            <a:ext cx="4035961" cy="490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כשנתון חוצה זווית </a:t>
            </a:r>
            <a:r>
              <a:rPr lang="he-IL" dirty="0">
                <a:sym typeface="Wingdings" panose="05000000000000000000" pitchFamily="2" charset="2"/>
              </a:rPr>
              <a:t> משפט חוצה זווית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52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2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68CEDA8-82BD-4F6B-BCE6-3A807812847C}"/>
              </a:ext>
            </a:extLst>
          </p:cNvPr>
          <p:cNvSpPr txBox="1"/>
          <p:nvPr/>
        </p:nvSpPr>
        <p:spPr>
          <a:xfrm>
            <a:off x="356455" y="3607723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מרכז מעגל שחסום בצורה כלשהי יהיה במפגש חוצי הזוויות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CAB073-F754-4E6E-8EA9-B10E26A5940A}"/>
              </a:ext>
            </a:extLst>
          </p:cNvPr>
          <p:cNvSpPr txBox="1"/>
          <p:nvPr/>
        </p:nvSpPr>
        <p:spPr>
          <a:xfrm>
            <a:off x="356455" y="4452011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נתון רדיוס המעגל החסום במעוין אז כדאי להעביר את הרדיוס לנקודת ההשקה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C21236-21DD-4696-A442-5FB949B6D31E}"/>
              </a:ext>
            </a:extLst>
          </p:cNvPr>
          <p:cNvSpPr txBox="1"/>
          <p:nvPr/>
        </p:nvSpPr>
        <p:spPr>
          <a:xfrm>
            <a:off x="356455" y="225669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תכונות של מעוין: זוויות נגדיות שוות, אלכסונים חוצים ומאונכים זה לזה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198DAF-5DE8-4DDB-97FA-4F5311C0D912}"/>
              </a:ext>
            </a:extLst>
          </p:cNvPr>
          <p:cNvSpPr txBox="1"/>
          <p:nvPr/>
        </p:nvSpPr>
        <p:spPr>
          <a:xfrm>
            <a:off x="356455" y="1908113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שטח מעוין = בסיס כפול גובה או מכפלת האלכסונים חלקי 2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700399E-3207-4D45-947E-2F0603C1B3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8873" y="1"/>
            <a:ext cx="6663570" cy="367145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7368D10-5E1F-4FAA-830C-1055ECA139BE}"/>
              </a:ext>
            </a:extLst>
          </p:cNvPr>
          <p:cNvSpPr txBox="1"/>
          <p:nvPr/>
        </p:nvSpPr>
        <p:spPr>
          <a:xfrm>
            <a:off x="356455" y="1052791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במשולש (</a:t>
            </a:r>
            <a:r>
              <a:rPr lang="en-US" dirty="0"/>
              <a:t>AFB</a:t>
            </a:r>
            <a:r>
              <a:rPr lang="he-IL" dirty="0"/>
              <a:t>) שחסום במעגל, קלאסי להשתמש במשפט הסינוסים.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2A69BE-C39F-4168-ADB4-AD80E0980743}"/>
              </a:ext>
            </a:extLst>
          </p:cNvPr>
          <p:cNvSpPr txBox="1"/>
          <p:nvPr/>
        </p:nvSpPr>
        <p:spPr>
          <a:xfrm>
            <a:off x="356455" y="2763435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כאשר נתון קוטר, נחפש זווית היקפית שנשענת עליו</a:t>
            </a:r>
          </a:p>
        </p:txBody>
      </p:sp>
    </p:spTree>
    <p:extLst>
      <p:ext uri="{BB962C8B-B14F-4D97-AF65-F5344CB8AC3E}">
        <p14:creationId xmlns:p14="http://schemas.microsoft.com/office/powerpoint/2010/main" val="332844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9" grpId="0" animBg="1"/>
      <p:bldP spid="11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49075" y="120571"/>
            <a:ext cx="457962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יש פיתול ולכן ידוע שיש </a:t>
            </a:r>
            <a:r>
              <a:rPr lang="en-US" dirty="0"/>
              <a:t>x</a:t>
            </a:r>
            <a:r>
              <a:rPr lang="he-IL" dirty="0"/>
              <a:t> עבורו </a:t>
            </a:r>
            <a:r>
              <a:rPr lang="en-US" dirty="0"/>
              <a:t>g’’(x)=0</a:t>
            </a:r>
            <a:r>
              <a:rPr lang="he-IL" dirty="0"/>
              <a:t> </a:t>
            </a:r>
            <a:r>
              <a:rPr lang="he-IL" dirty="0">
                <a:sym typeface="Wingdings" panose="05000000000000000000" pitchFamily="2" charset="2"/>
              </a:rPr>
              <a:t>מוצאים </a:t>
            </a:r>
            <a:r>
              <a:rPr lang="en-US" dirty="0">
                <a:sym typeface="Wingdings" panose="05000000000000000000" pitchFamily="2" charset="2"/>
              </a:rPr>
              <a:t>x=2</a:t>
            </a:r>
            <a:r>
              <a:rPr lang="he-IL" dirty="0">
                <a:sym typeface="Wingdings" panose="05000000000000000000" pitchFamily="2" charset="2"/>
              </a:rPr>
              <a:t>. כדי למצוא את ה- </a:t>
            </a:r>
            <a:r>
              <a:rPr lang="en-US" dirty="0">
                <a:sym typeface="Wingdings" panose="05000000000000000000" pitchFamily="2" charset="2"/>
              </a:rPr>
              <a:t>C</a:t>
            </a:r>
            <a:r>
              <a:rPr lang="he-IL" dirty="0">
                <a:sym typeface="Wingdings" panose="05000000000000000000" pitchFamily="2" charset="2"/>
              </a:rPr>
              <a:t> של האינטגרל:</a:t>
            </a:r>
          </a:p>
          <a:p>
            <a:pPr algn="l"/>
            <a:r>
              <a:rPr lang="en-US" dirty="0">
                <a:sym typeface="Wingdings" panose="05000000000000000000" pitchFamily="2" charset="2"/>
              </a:rPr>
              <a:t>g’(2)=3/2	</a:t>
            </a:r>
          </a:p>
          <a:p>
            <a:pPr algn="l"/>
            <a:r>
              <a:rPr lang="en-US" dirty="0">
                <a:sym typeface="Wingdings" panose="05000000000000000000" pitchFamily="2" charset="2"/>
              </a:rPr>
              <a:t>g(2)=y(x=2)</a:t>
            </a:r>
            <a:endParaRPr lang="he-IL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AE175B-8F05-4C0F-8EFB-D233534C5E9A}"/>
              </a:ext>
            </a:extLst>
          </p:cNvPr>
          <p:cNvSpPr txBox="1"/>
          <p:nvPr/>
        </p:nvSpPr>
        <p:spPr>
          <a:xfrm>
            <a:off x="347982" y="3233649"/>
            <a:ext cx="457962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אם השטח בין </a:t>
            </a:r>
            <a:r>
              <a:rPr lang="en-US" dirty="0"/>
              <a:t>a</a:t>
            </a:r>
            <a:r>
              <a:rPr lang="he-IL" dirty="0"/>
              <a:t> ל- 2 של </a:t>
            </a:r>
            <a:r>
              <a:rPr lang="en-US" dirty="0"/>
              <a:t>g(x)</a:t>
            </a:r>
            <a:r>
              <a:rPr lang="he-IL" dirty="0"/>
              <a:t> הוא </a:t>
            </a:r>
            <a:r>
              <a:rPr lang="en-US" dirty="0"/>
              <a:t>t</a:t>
            </a:r>
            <a:r>
              <a:rPr lang="he-IL" dirty="0"/>
              <a:t>, אז השטח של </a:t>
            </a:r>
            <a:r>
              <a:rPr lang="en-US" dirty="0"/>
              <a:t>h(x)</a:t>
            </a:r>
            <a:r>
              <a:rPr lang="he-IL" dirty="0"/>
              <a:t> בדיוק הפוך בסימן ושווה ל- </a:t>
            </a:r>
            <a:r>
              <a:rPr lang="en-US" dirty="0"/>
              <a:t>-t</a:t>
            </a:r>
            <a:r>
              <a:rPr lang="he-IL" dirty="0"/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962941-C46C-467C-A48D-FF60DFC439CE}"/>
              </a:ext>
            </a:extLst>
          </p:cNvPr>
          <p:cNvSpPr txBox="1"/>
          <p:nvPr/>
        </p:nvSpPr>
        <p:spPr>
          <a:xfrm>
            <a:off x="356457" y="2363024"/>
            <a:ext cx="457962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en-US" dirty="0"/>
              <a:t>h(x)</a:t>
            </a:r>
            <a:r>
              <a:rPr lang="he-IL" dirty="0"/>
              <a:t> היא בדיוק הפונקציה </a:t>
            </a:r>
            <a:r>
              <a:rPr lang="en-US" dirty="0"/>
              <a:t>g(x)</a:t>
            </a:r>
            <a:r>
              <a:rPr lang="he-IL" dirty="0"/>
              <a:t> אבל כל החלק השלילי הופך לחיובי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F93202D-6F7A-4ED6-8213-6883862A6517}"/>
              </a:ext>
            </a:extLst>
          </p:cNvPr>
          <p:cNvSpPr txBox="1">
            <a:spLocks/>
          </p:cNvSpPr>
          <p:nvPr/>
        </p:nvSpPr>
        <p:spPr>
          <a:xfrm>
            <a:off x="339507" y="1492399"/>
            <a:ext cx="4588095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כדי לשרטט </a:t>
            </a:r>
            <a:r>
              <a:rPr lang="he-IL" dirty="0" err="1"/>
              <a:t>מדוייק</a:t>
            </a:r>
            <a:r>
              <a:rPr lang="he-IL" dirty="0"/>
              <a:t>, יש למצוא גם אסימפטוטות, למרות שלא ביקשו במפורש</a:t>
            </a:r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AEA6F86-42FC-48A7-AF55-FF5DC88FC0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9691" y="0"/>
            <a:ext cx="6182752" cy="417714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18D4BA1-ED2F-4315-B1AE-8920FA46466F}"/>
              </a:ext>
            </a:extLst>
          </p:cNvPr>
          <p:cNvSpPr txBox="1"/>
          <p:nvPr/>
        </p:nvSpPr>
        <p:spPr>
          <a:xfrm>
            <a:off x="9860507" y="6487271"/>
            <a:ext cx="1811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he-IL" dirty="0">
                <a:solidFill>
                  <a:srgbClr val="FF0000"/>
                </a:solidFill>
              </a:rPr>
              <a:t>שאלה קשה יחסית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03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 animBg="1"/>
      <p:bldP spid="7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42D17B8-EE9D-4FC4-9730-DC4C33A3DB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2509" y="10127"/>
            <a:ext cx="6659933" cy="436444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56456" y="133336"/>
            <a:ext cx="403596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כאשר יש ביטוי של </a:t>
            </a:r>
            <a:r>
              <a:rPr lang="en-US" dirty="0"/>
              <a:t>2x</a:t>
            </a:r>
            <a:r>
              <a:rPr lang="he-IL" dirty="0"/>
              <a:t>, כדאי להשתמש בזהות כדי להפוך אותו ל- </a:t>
            </a:r>
            <a:r>
              <a:rPr lang="en-US" dirty="0"/>
              <a:t>x</a:t>
            </a:r>
            <a:r>
              <a:rPr lang="he-IL" dirty="0"/>
              <a:t>. </a:t>
            </a:r>
          </a:p>
          <a:p>
            <a:pPr algn="l"/>
            <a:r>
              <a:rPr lang="en-US" dirty="0"/>
              <a:t>cos(2x)=1-2sin</a:t>
            </a:r>
            <a:r>
              <a:rPr lang="en-US" baseline="30000" dirty="0"/>
              <a:t>2</a:t>
            </a:r>
            <a:r>
              <a:rPr lang="en-US" dirty="0"/>
              <a:t>(x)</a:t>
            </a:r>
            <a:endParaRPr lang="he-IL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DED1C6-1CC5-4534-8BA3-8D55B3098308}"/>
              </a:ext>
            </a:extLst>
          </p:cNvPr>
          <p:cNvSpPr txBox="1"/>
          <p:nvPr/>
        </p:nvSpPr>
        <p:spPr>
          <a:xfrm>
            <a:off x="356456" y="2465429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לשים לב שתחומי האינטגרל ולמשמעות של ההזזה ימינה/שמאלה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961D72-1EFA-4FAB-A683-367B63087AC7}"/>
              </a:ext>
            </a:extLst>
          </p:cNvPr>
          <p:cNvSpPr txBox="1"/>
          <p:nvPr/>
        </p:nvSpPr>
        <p:spPr>
          <a:xfrm>
            <a:off x="356456" y="1240455"/>
            <a:ext cx="403596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הזזה שמאלה: </a:t>
            </a:r>
            <a:r>
              <a:rPr lang="en-US" dirty="0"/>
              <a:t>f(x)=g(x+</a:t>
            </a:r>
            <a:r>
              <a:rPr lang="el-GR" dirty="0"/>
              <a:t>π</a:t>
            </a:r>
            <a:r>
              <a:rPr lang="en-US" dirty="0"/>
              <a:t>/2)</a:t>
            </a:r>
            <a:endParaRPr lang="he-IL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BCE722-DE36-4E5E-A82E-542EDE90E792}"/>
              </a:ext>
            </a:extLst>
          </p:cNvPr>
          <p:cNvSpPr txBox="1"/>
          <p:nvPr/>
        </p:nvSpPr>
        <p:spPr>
          <a:xfrm>
            <a:off x="356456" y="1830082"/>
            <a:ext cx="403596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שימוש בזהות מדף נוסחאות לגבי </a:t>
            </a:r>
            <a:r>
              <a:rPr lang="en-US" dirty="0"/>
              <a:t> sin(</a:t>
            </a:r>
            <a:r>
              <a:rPr lang="el-GR" dirty="0"/>
              <a:t>α</a:t>
            </a:r>
            <a:r>
              <a:rPr lang="en-US" dirty="0"/>
              <a:t>+</a:t>
            </a:r>
            <a:r>
              <a:rPr lang="el-GR" dirty="0"/>
              <a:t>β</a:t>
            </a:r>
            <a:r>
              <a:rPr lang="en-US" dirty="0"/>
              <a:t>)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54153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8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28464" y="229141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אמנם נתון יחס שטחים אבל הצורות לא דומות!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DED1C6-1CC5-4534-8BA3-8D55B3098308}"/>
              </a:ext>
            </a:extLst>
          </p:cNvPr>
          <p:cNvSpPr txBox="1"/>
          <p:nvPr/>
        </p:nvSpPr>
        <p:spPr>
          <a:xfrm>
            <a:off x="328464" y="2826602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ביחס </a:t>
            </a:r>
            <a:r>
              <a:rPr lang="en-US" dirty="0"/>
              <a:t>DE</a:t>
            </a:r>
            <a:r>
              <a:rPr lang="he-IL" dirty="0"/>
              <a:t> חלקי </a:t>
            </a:r>
            <a:r>
              <a:rPr lang="en-US" dirty="0"/>
              <a:t>BC</a:t>
            </a:r>
            <a:r>
              <a:rPr lang="he-IL" dirty="0"/>
              <a:t>, </a:t>
            </a:r>
            <a:r>
              <a:rPr lang="en-US" dirty="0"/>
              <a:t>BC</a:t>
            </a:r>
            <a:r>
              <a:rPr lang="he-IL" dirty="0"/>
              <a:t> (המכנה) הוא קבוע ולכן מה שקובע זה רק המונה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6FDE72F-41CA-4432-821F-4A8E2713A1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635" y="0"/>
            <a:ext cx="6729805" cy="313805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F3BCF68-D0F6-4870-899A-4ED1E44752BA}"/>
              </a:ext>
            </a:extLst>
          </p:cNvPr>
          <p:cNvSpPr txBox="1"/>
          <p:nvPr/>
        </p:nvSpPr>
        <p:spPr>
          <a:xfrm>
            <a:off x="328464" y="1092262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אפשר לחשב את השטחים בעזרת שתי צלעות וזווית ביניהן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4CC00D-843C-4FE8-B590-07FF82D75DEA}"/>
              </a:ext>
            </a:extLst>
          </p:cNvPr>
          <p:cNvSpPr txBox="1"/>
          <p:nvPr/>
        </p:nvSpPr>
        <p:spPr>
          <a:xfrm>
            <a:off x="328464" y="1959432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במשולש </a:t>
            </a:r>
            <a:r>
              <a:rPr lang="en-US" dirty="0"/>
              <a:t>ADE</a:t>
            </a:r>
            <a:r>
              <a:rPr lang="he-IL" dirty="0"/>
              <a:t> יש שתי צלעות וזווית ביניהן כדי להביע את </a:t>
            </a:r>
            <a:r>
              <a:rPr lang="en-US" dirty="0"/>
              <a:t>DE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24052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C4680C3C-1931-4EDF-AE8D-9789A0595085}">
  <we:reference id="wa200000113" version="1.0.0.0" store="en-US" storeType="OMEX"/>
  <we:alternateReferences>
    <we:reference id="wa200000113" version="1.0.0.0" store="WA200000113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15097</TotalTime>
  <Words>675</Words>
  <Application>Microsoft Office PowerPoint</Application>
  <PresentationFormat>Widescreen</PresentationFormat>
  <Paragraphs>62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581 2019 חורף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581 2020 קיץ מועד ב'</dc:title>
  <dc:creator>David Codish</dc:creator>
  <cp:lastModifiedBy>David Codish</cp:lastModifiedBy>
  <cp:revision>95</cp:revision>
  <dcterms:created xsi:type="dcterms:W3CDTF">2020-07-31T18:55:00Z</dcterms:created>
  <dcterms:modified xsi:type="dcterms:W3CDTF">2020-08-31T05:49:56Z</dcterms:modified>
</cp:coreProperties>
</file>