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  <p:sldId id="29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2019 קיץ מועד ב'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A6A7E3-7700-4DD0-A302-0748A9D1A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109" y="189200"/>
            <a:ext cx="2360468" cy="14176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9FD29F-33FF-41A3-9D32-29C40A8E2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624" y="131255"/>
            <a:ext cx="2350007" cy="11260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675A56-6F77-4D22-893D-E5859C7FC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234" y="131255"/>
            <a:ext cx="1331346" cy="11260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CCC709-99FD-4C8F-9154-2164FC07D3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121" y="189200"/>
            <a:ext cx="1975974" cy="1283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DCA110-344C-442C-B8F1-6C301079BE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0335" y="1885516"/>
            <a:ext cx="4329545" cy="11656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A38019-0A4C-4656-A2EC-22A709697B4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9375"/>
          <a:stretch/>
        </p:blipFill>
        <p:spPr>
          <a:xfrm>
            <a:off x="7702259" y="3083956"/>
            <a:ext cx="4005695" cy="11656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62A0EF-7046-497B-B1CA-1E40715A68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37866" y="4282396"/>
            <a:ext cx="2249284" cy="14029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883101-332D-4C55-AC68-0519D284CB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9891" y="4379532"/>
            <a:ext cx="1629990" cy="13057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76E86B-A6F9-4749-B333-3B8723E5F1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50681" y="5718093"/>
            <a:ext cx="959427" cy="2524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A4F09A-0AD6-4BB3-9839-210CBCC4EA4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0729" y="1885516"/>
            <a:ext cx="1210541" cy="2955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07A948-5929-417F-9BD1-A2BDD9CF7A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6644" y="1885516"/>
            <a:ext cx="1289824" cy="1283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62AE565-E4B8-4CBB-A100-D94A517690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79584" y="3104468"/>
            <a:ext cx="2710158" cy="196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88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250215" y="224536"/>
            <a:ext cx="4346686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2E4FE8D-6A1B-4609-A32E-50607C91C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727" y="1"/>
            <a:ext cx="6288667" cy="469491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02BB871-08F8-4F09-8AF1-47A12B7B1E0B}"/>
              </a:ext>
            </a:extLst>
          </p:cNvPr>
          <p:cNvSpPr txBox="1"/>
          <p:nvPr/>
        </p:nvSpPr>
        <p:spPr>
          <a:xfrm>
            <a:off x="250215" y="1062543"/>
            <a:ext cx="4346686" cy="11954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אם מישהו עבר 200 ק"מ בזמן שמישהו אחר עבר 100 ק"מ, הוא נסע פי 2 מהר יותר ממנו.</a:t>
            </a:r>
          </a:p>
          <a:p>
            <a:r>
              <a:rPr lang="he-IL" dirty="0"/>
              <a:t>כלומר: אם הזמנים שווים, אז יחס המהירויות יהיה כמו יחס הדרכים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A19A92-B321-4CDA-B8D0-BB1D080F2BF4}"/>
              </a:ext>
            </a:extLst>
          </p:cNvPr>
          <p:cNvSpPr txBox="1"/>
          <p:nvPr/>
        </p:nvSpPr>
        <p:spPr>
          <a:xfrm>
            <a:off x="250215" y="2437829"/>
            <a:ext cx="4346686" cy="9911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במסלול מעגלי, אם רוכב אחד משיג את הרוכב השני, זה אומר שהוא הקיף את המסלול בדיוק פעם אחת יותר מהשני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כשמחפשים את </a:t>
            </a:r>
            <a:r>
              <a:rPr lang="en-US" dirty="0"/>
              <a:t>a</a:t>
            </a:r>
            <a:r>
              <a:rPr lang="en-US" baseline="-25000" dirty="0"/>
              <a:t>n+2</a:t>
            </a:r>
            <a:r>
              <a:rPr lang="he-IL" dirty="0"/>
              <a:t> כדאי לקדם ב- 1 את ה- </a:t>
            </a:r>
            <a:r>
              <a:rPr lang="en-US" dirty="0"/>
              <a:t>n</a:t>
            </a:r>
            <a:r>
              <a:rPr lang="he-IL" dirty="0"/>
              <a:t> במשוואה המקורית ולראות מה מתקבל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62831" y="1140235"/>
            <a:ext cx="4234069" cy="947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המשמעות שהתקבלה היא שהמספרים במקומות הזוגיים והאי-זוגיים מהווים סדרה חשבונית עם הפרש 6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9" y="2344786"/>
            <a:ext cx="4234069" cy="947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אם הסדרה כולה חשבונית, ההפרש של הסדרה כולה יהיה חצי מההפרש של המקומות הזוגיים/אי-זוגיים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C1F358-BD2B-4B05-B515-8F3154DE6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898" y="0"/>
            <a:ext cx="6553475" cy="290945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95A729B-2DE0-48BE-80F5-9410D0979D17}"/>
              </a:ext>
            </a:extLst>
          </p:cNvPr>
          <p:cNvSpPr txBox="1"/>
          <p:nvPr/>
        </p:nvSpPr>
        <p:spPr>
          <a:xfrm>
            <a:off x="362829" y="3549337"/>
            <a:ext cx="4234069" cy="4927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צריך להוכיח שהסדרה החדשה חשבונית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071BF8-B7A2-4E19-986A-84477F3F14A3}"/>
              </a:ext>
            </a:extLst>
          </p:cNvPr>
          <p:cNvSpPr txBox="1"/>
          <p:nvPr/>
        </p:nvSpPr>
        <p:spPr>
          <a:xfrm>
            <a:off x="362828" y="4278480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בסדרה חשבונית האיבר האמצעי שווה לממוצע האיבר הראשון והאחרון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5B58C5-0A70-4CC2-8828-8EDCADC55B91}"/>
              </a:ext>
            </a:extLst>
          </p:cNvPr>
          <p:cNvSpPr txBox="1"/>
          <p:nvPr/>
        </p:nvSpPr>
        <p:spPr>
          <a:xfrm>
            <a:off x="362828" y="5153937"/>
            <a:ext cx="4234069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כשיש </a:t>
            </a:r>
            <a:r>
              <a:rPr lang="en-US" dirty="0"/>
              <a:t>2n+1</a:t>
            </a:r>
            <a:r>
              <a:rPr lang="he-IL" dirty="0"/>
              <a:t> איברים, האיבר האמצעי יהיה האיבר </a:t>
            </a:r>
            <a:r>
              <a:rPr lang="en-US" dirty="0"/>
              <a:t>a</a:t>
            </a:r>
            <a:r>
              <a:rPr lang="en-US" baseline="-25000" dirty="0"/>
              <a:t>n+1</a:t>
            </a:r>
          </a:p>
        </p:txBody>
      </p:sp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7"/>
            <a:ext cx="4234069" cy="1259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בשאלות של כדים/כדורים נוח להשתמש בעץ. במקרה כאן, יש הרבה נתונים (ו- 3 צבעים</a:t>
            </a:r>
            <a:r>
              <a:rPr lang="en-US" dirty="0"/>
              <a:t>( </a:t>
            </a:r>
            <a:r>
              <a:rPr lang="he-IL" dirty="0"/>
              <a:t>ולכן עדיף להתחיל עם טבלה, ואז לשקול לעבור לעץ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30" y="3479928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pPr algn="r"/>
            <a:r>
              <a:rPr lang="he-IL" dirty="0"/>
              <a:t>הסתברות מותנית = מה שמעניין/מה שידוע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62829" y="4384653"/>
            <a:ext cx="4234069" cy="636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ההוצאה ה-6 חייבת להיות 1. </a:t>
            </a:r>
            <a:r>
              <a:rPr lang="he-IL" u="sng" dirty="0"/>
              <a:t>וגם</a:t>
            </a:r>
            <a:r>
              <a:rPr lang="he-IL" dirty="0"/>
              <a:t>, ב- 4 מתוך 5 ההוצאות הראשונות חייב להיות 1.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18110A-D0C9-43DC-859B-4C868EC42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165" y="0"/>
            <a:ext cx="6506276" cy="3969327"/>
          </a:xfrm>
          <a:prstGeom prst="rect">
            <a:avLst/>
          </a:prstGeom>
        </p:spPr>
      </p:pic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B661D3B0-5B8D-479E-BC68-BE073C3F1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54042"/>
              </p:ext>
            </p:extLst>
          </p:nvPr>
        </p:nvGraphicFramePr>
        <p:xfrm>
          <a:off x="362830" y="1738174"/>
          <a:ext cx="423407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6814">
                  <a:extLst>
                    <a:ext uri="{9D8B030D-6E8A-4147-A177-3AD203B41FA5}">
                      <a16:colId xmlns:a16="http://schemas.microsoft.com/office/drawing/2014/main" val="2646301695"/>
                    </a:ext>
                  </a:extLst>
                </a:gridCol>
                <a:gridCol w="846814">
                  <a:extLst>
                    <a:ext uri="{9D8B030D-6E8A-4147-A177-3AD203B41FA5}">
                      <a16:colId xmlns:a16="http://schemas.microsoft.com/office/drawing/2014/main" val="1396647271"/>
                    </a:ext>
                  </a:extLst>
                </a:gridCol>
                <a:gridCol w="846814">
                  <a:extLst>
                    <a:ext uri="{9D8B030D-6E8A-4147-A177-3AD203B41FA5}">
                      <a16:colId xmlns:a16="http://schemas.microsoft.com/office/drawing/2014/main" val="1681849142"/>
                    </a:ext>
                  </a:extLst>
                </a:gridCol>
                <a:gridCol w="846814">
                  <a:extLst>
                    <a:ext uri="{9D8B030D-6E8A-4147-A177-3AD203B41FA5}">
                      <a16:colId xmlns:a16="http://schemas.microsoft.com/office/drawing/2014/main" val="332565587"/>
                    </a:ext>
                  </a:extLst>
                </a:gridCol>
                <a:gridCol w="846814">
                  <a:extLst>
                    <a:ext uri="{9D8B030D-6E8A-4147-A177-3AD203B41FA5}">
                      <a16:colId xmlns:a16="http://schemas.microsoft.com/office/drawing/2014/main" val="3901811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צהוב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אדום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כחול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911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“0”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566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4x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“1”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561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096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5" y="313573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נתון קוטר, נחפש זווית היקפית שנשענת עליו.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56454" y="4932196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כאשר נתונה מכפלה של צלעות, למעשה נתון יחס צלעות וניתן להוכיח עם זה דמיון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291DD-FEF2-491E-BE15-EB15D0C0192D}"/>
              </a:ext>
            </a:extLst>
          </p:cNvPr>
          <p:cNvSpPr txBox="1"/>
          <p:nvPr/>
        </p:nvSpPr>
        <p:spPr>
          <a:xfrm>
            <a:off x="356455" y="2210277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על קשתות שוות, מונחים מיתרים שווים ונשענות זוויות היקפיות ומרכזיות שוות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492A1-E0D9-4779-AB36-C29229D7D904}"/>
              </a:ext>
            </a:extLst>
          </p:cNvPr>
          <p:cNvSpPr txBox="1"/>
          <p:nvPr/>
        </p:nvSpPr>
        <p:spPr>
          <a:xfrm>
            <a:off x="356455" y="3031020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יש פה הרבה זוויות היקפיות – לבדוק מי שווה למי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478F13-1F77-4862-AE57-03352C1DF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925" y="-9240"/>
            <a:ext cx="6318517" cy="24822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D9A824B-41F4-4104-92EE-B0363041F7F9}"/>
              </a:ext>
            </a:extLst>
          </p:cNvPr>
          <p:cNvSpPr txBox="1"/>
          <p:nvPr/>
        </p:nvSpPr>
        <p:spPr>
          <a:xfrm>
            <a:off x="356455" y="1137765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נתונות שתי צלעות מקבילות:</a:t>
            </a:r>
          </a:p>
          <a:p>
            <a:pPr marL="342900" indent="-342900" algn="r" rtl="1">
              <a:buAutoNum type="arabicPeriod"/>
            </a:pPr>
            <a:r>
              <a:rPr lang="he-IL" dirty="0"/>
              <a:t>חפשו את המשולש(ים)</a:t>
            </a:r>
            <a:r>
              <a:rPr lang="en-US" dirty="0"/>
              <a:t> </a:t>
            </a:r>
            <a:r>
              <a:rPr lang="he-IL" dirty="0"/>
              <a:t>הדומים זה לזה</a:t>
            </a:r>
          </a:p>
          <a:p>
            <a:pPr marL="342900" indent="-342900" algn="r" rtl="1">
              <a:buAutoNum type="arabicPeriod"/>
            </a:pPr>
            <a:r>
              <a:rPr lang="he-IL" dirty="0"/>
              <a:t>תחשבו תאלס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9EB34-AB9B-4260-BED6-9F0A8958C882}"/>
              </a:ext>
            </a:extLst>
          </p:cNvPr>
          <p:cNvSpPr txBox="1">
            <a:spLocks/>
          </p:cNvSpPr>
          <p:nvPr/>
        </p:nvSpPr>
        <p:spPr>
          <a:xfrm>
            <a:off x="356454" y="3851763"/>
            <a:ext cx="4035961" cy="945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כשיש משולשים ישרי זווית, נוח להציב זווית אחת כ- </a:t>
            </a:r>
            <a:r>
              <a:rPr lang="el-GR" dirty="0"/>
              <a:t>α</a:t>
            </a:r>
            <a:r>
              <a:rPr lang="he-IL" dirty="0"/>
              <a:t> ולהשלים / לגלות את כל שאר הזוויות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CBC08C-2940-4C5A-B821-5E31F6124F5C}"/>
              </a:ext>
            </a:extLst>
          </p:cNvPr>
          <p:cNvSpPr txBox="1">
            <a:spLocks/>
          </p:cNvSpPr>
          <p:nvPr/>
        </p:nvSpPr>
        <p:spPr>
          <a:xfrm>
            <a:off x="356454" y="5792061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להוכיח קוטר, הכי קל להוכיח זווית היקפית של 90 שנשענת עליו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13" grpId="0" animBg="1"/>
      <p:bldP spid="20" grpId="0" animBg="1"/>
      <p:bldP spid="18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כשמלבן חסום במעגל, האלכסון הוא הקוטר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1616620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למלבן ולמשולש יש צלע משותפת שאפשר להשתמש בה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AB015-DF65-4694-B142-BE7A840FF262}"/>
              </a:ext>
            </a:extLst>
          </p:cNvPr>
          <p:cNvSpPr txBox="1"/>
          <p:nvPr/>
        </p:nvSpPr>
        <p:spPr>
          <a:xfrm>
            <a:off x="356455" y="779667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שחסום במעגל, קלאסי להשתמש במשפט הסינוסים.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57C751-03B2-4CD5-A257-7E0082D00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400" y="0"/>
            <a:ext cx="6669041" cy="30653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CAB073-F754-4E6E-8EA9-B10E26A5940A}"/>
              </a:ext>
            </a:extLst>
          </p:cNvPr>
          <p:cNvSpPr txBox="1"/>
          <p:nvPr/>
        </p:nvSpPr>
        <p:spPr>
          <a:xfrm>
            <a:off x="356455" y="2453573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לזכור שתמיד </a:t>
            </a:r>
            <a:r>
              <a:rPr lang="en-US" dirty="0"/>
              <a:t>sin(x)≤1</a:t>
            </a:r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B479B5-B14F-417F-8673-0E13042B1621}"/>
              </a:ext>
            </a:extLst>
          </p:cNvPr>
          <p:cNvSpPr txBox="1"/>
          <p:nvPr/>
        </p:nvSpPr>
        <p:spPr>
          <a:xfrm>
            <a:off x="356455" y="4426227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אם מבקשים את </a:t>
            </a:r>
            <a:r>
              <a:rPr lang="en-US" dirty="0"/>
              <a:t>BE</a:t>
            </a:r>
            <a:r>
              <a:rPr lang="en-US" baseline="30000" dirty="0"/>
              <a:t>2</a:t>
            </a:r>
            <a:r>
              <a:rPr lang="he-IL" dirty="0"/>
              <a:t> די ברור שצריך לעשות משפט </a:t>
            </a:r>
            <a:r>
              <a:rPr lang="he-IL" dirty="0" err="1"/>
              <a:t>קוסינוסים</a:t>
            </a:r>
            <a:endParaRPr lang="he-I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C21236-21DD-4696-A442-5FB949B6D31E}"/>
              </a:ext>
            </a:extLst>
          </p:cNvPr>
          <p:cNvSpPr txBox="1"/>
          <p:nvPr/>
        </p:nvSpPr>
        <p:spPr>
          <a:xfrm>
            <a:off x="356455" y="3013527"/>
            <a:ext cx="40359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זווית של 60 או 30 במשולש ישר זווית זה אף פעם לא במקרה!</a:t>
            </a:r>
          </a:p>
          <a:p>
            <a:pPr algn="r" rtl="1"/>
            <a:r>
              <a:rPr lang="he-IL" dirty="0"/>
              <a:t>במשולש 30,60,90</a:t>
            </a:r>
            <a:r>
              <a:rPr lang="en-US" dirty="0"/>
              <a:t> </a:t>
            </a:r>
            <a:r>
              <a:rPr lang="he-IL" dirty="0"/>
              <a:t> הניצב מול ה- 30 שווה לחצי מהיתר</a:t>
            </a:r>
          </a:p>
        </p:txBody>
      </p:sp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0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57962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קוסינוס היא זוגית, וסינוס אי זוגית</a:t>
            </a:r>
          </a:p>
          <a:p>
            <a:pPr algn="r" rtl="1"/>
            <a:r>
              <a:rPr lang="he-IL" dirty="0"/>
              <a:t>אי זוגית בריבוע תמיד תהיה זוגית</a:t>
            </a:r>
          </a:p>
          <a:p>
            <a:pPr algn="r" rtl="1"/>
            <a:r>
              <a:rPr lang="he-IL" dirty="0"/>
              <a:t>זוגי + זוגי = זוגי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7" y="1377322"/>
            <a:ext cx="457962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כשמחפשים קיצון, מחפשים את </a:t>
            </a:r>
            <a:r>
              <a:rPr lang="en-US" dirty="0"/>
              <a:t>x</a:t>
            </a:r>
            <a:r>
              <a:rPr lang="he-IL" dirty="0"/>
              <a:t>. כל השאר הם פרמטרים ולא משפיעים על ערך ה- </a:t>
            </a:r>
            <a:r>
              <a:rPr lang="en-US" dirty="0"/>
              <a:t>x</a:t>
            </a:r>
            <a:r>
              <a:rPr lang="he-IL" dirty="0"/>
              <a:t>. ערך הפרמטר </a:t>
            </a:r>
            <a:r>
              <a:rPr lang="en-US" dirty="0"/>
              <a:t>a</a:t>
            </a:r>
            <a:r>
              <a:rPr lang="he-IL" dirty="0"/>
              <a:t> ישפיע רק עם סימן הנגזרת (כלומר על סוג הקיצון)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AE175B-8F05-4C0F-8EFB-D233534C5E9A}"/>
              </a:ext>
            </a:extLst>
          </p:cNvPr>
          <p:cNvSpPr txBox="1"/>
          <p:nvPr/>
        </p:nvSpPr>
        <p:spPr>
          <a:xfrm>
            <a:off x="356457" y="3398628"/>
            <a:ext cx="4579620" cy="1877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שרטוט נגזרת על סמך שרטוט של פונקציה: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אם בפונקציה יש אסימפטוטה אופקית (לא משנה איפה) – בנגזרת יש אסימפטוטה אופקית </a:t>
            </a:r>
            <a:r>
              <a:rPr lang="en-US" sz="1400" dirty="0"/>
              <a:t>y’=0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אסימפטוטות אנכיות בפונקציה, יהיו גם בנגזרת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כל נקודות הקיצון ונקודות הפיתול עם שיפוע 0 בפונקציה הופכות לחיתוך עם ציר </a:t>
            </a:r>
            <a:r>
              <a:rPr lang="en-US" sz="1400" dirty="0"/>
              <a:t>x</a:t>
            </a:r>
            <a:r>
              <a:rPr lang="he-IL" sz="1400" dirty="0"/>
              <a:t> בנגזרת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כאשר הפונקציה עולה, הנגזרת חיובית ולהיפך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כל נקודות הפיתול בפונקציה, יהיו קיצון בנגזרת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452495-7B53-43FD-BD29-EACB86B92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155" y="0"/>
            <a:ext cx="6071288" cy="24553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962941-C46C-467C-A48D-FF60DFC439CE}"/>
              </a:ext>
            </a:extLst>
          </p:cNvPr>
          <p:cNvSpPr txBox="1"/>
          <p:nvPr/>
        </p:nvSpPr>
        <p:spPr>
          <a:xfrm>
            <a:off x="356457" y="2802502"/>
            <a:ext cx="457962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אם הנגזרת שווה ל- 0 תמיד, הפונקציה קבועה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F15D29-E57E-4014-BB97-B1B4BFEEB13C}"/>
              </a:ext>
            </a:extLst>
          </p:cNvPr>
          <p:cNvSpPr txBox="1"/>
          <p:nvPr/>
        </p:nvSpPr>
        <p:spPr>
          <a:xfrm>
            <a:off x="356457" y="5480678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כשמחפשים אינטגרל של </a:t>
            </a:r>
            <a:r>
              <a:rPr lang="en-US" dirty="0"/>
              <a:t>f’(x)</a:t>
            </a:r>
            <a:r>
              <a:rPr lang="he-IL" dirty="0"/>
              <a:t> לא באמת מתכוונים שתחשבו אינטגרל</a:t>
            </a:r>
          </a:p>
        </p:txBody>
      </p:sp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 err="1"/>
              <a:t>פונקצית</a:t>
            </a:r>
            <a:r>
              <a:rPr lang="he-IL" dirty="0"/>
              <a:t> המטרה – שטח המשולש. בסיס (</a:t>
            </a:r>
            <a:r>
              <a:rPr lang="en-US" dirty="0"/>
              <a:t>CD</a:t>
            </a:r>
            <a:r>
              <a:rPr lang="he-IL" dirty="0"/>
              <a:t>) וגובה (</a:t>
            </a:r>
            <a:r>
              <a:rPr lang="en-US" dirty="0"/>
              <a:t>AP</a:t>
            </a:r>
            <a:r>
              <a:rPr lang="he-IL" dirty="0"/>
              <a:t>).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1046058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הנעלם הוא </a:t>
            </a:r>
            <a:r>
              <a:rPr lang="en-US" dirty="0"/>
              <a:t>OP</a:t>
            </a:r>
            <a:r>
              <a:rPr lang="he-IL" dirty="0"/>
              <a:t> כי זה מה שחסר כדי לחשב את הגובה </a:t>
            </a:r>
            <a:r>
              <a:rPr lang="en-US" dirty="0"/>
              <a:t>AP</a:t>
            </a:r>
            <a:endParaRPr lang="he-IL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4E9F0F-61C7-438A-9AE7-21A4EC676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902" y="0"/>
            <a:ext cx="6470505" cy="895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961D72-1EFA-4FAB-A683-367B63087AC7}"/>
              </a:ext>
            </a:extLst>
          </p:cNvPr>
          <p:cNvSpPr txBox="1"/>
          <p:nvPr/>
        </p:nvSpPr>
        <p:spPr>
          <a:xfrm>
            <a:off x="356456" y="1862975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בבעיות קיצון לא לשכוח: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תחומי הגדרה של הנעלם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dirty="0"/>
              <a:t>לבדוק את סוג הקיצון שמתקבל</a:t>
            </a:r>
          </a:p>
        </p:txBody>
      </p:sp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BA5170-CC73-44B4-8BC6-E55ACD25CE0A}"/>
              </a:ext>
            </a:extLst>
          </p:cNvPr>
          <p:cNvSpPr txBox="1">
            <a:spLocks/>
          </p:cNvSpPr>
          <p:nvPr/>
        </p:nvSpPr>
        <p:spPr>
          <a:xfrm>
            <a:off x="356455" y="2243198"/>
            <a:ext cx="4035961" cy="11858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המכפלה </a:t>
            </a:r>
            <a:r>
              <a:rPr lang="en-US" dirty="0"/>
              <a:t>f(x)f’(x)</a:t>
            </a:r>
            <a:r>
              <a:rPr lang="he-IL" dirty="0"/>
              <a:t> תהיה חיובית כאשר שני הביטויים חיוביים או שניהם שליליים – כלומר או ש- </a:t>
            </a:r>
            <a:r>
              <a:rPr lang="en-US" dirty="0"/>
              <a:t>f(x)</a:t>
            </a:r>
            <a:r>
              <a:rPr lang="he-IL" dirty="0"/>
              <a:t> חיובית ועולה או ש- </a:t>
            </a:r>
            <a:r>
              <a:rPr lang="en-US" dirty="0"/>
              <a:t>f(x)</a:t>
            </a:r>
            <a:r>
              <a:rPr lang="he-IL" dirty="0"/>
              <a:t> שלילית ויורדת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7" y="229141"/>
            <a:ext cx="403596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המכנה תמיד זוגי (זוגי פחות זוגי=זוגי)</a:t>
            </a:r>
          </a:p>
          <a:p>
            <a:pPr algn="r" rtl="1"/>
            <a:r>
              <a:rPr lang="he-IL" dirty="0"/>
              <a:t>המונה יהיה זוגי רק אם כל החזקות זוגיות ולכן </a:t>
            </a:r>
            <a:r>
              <a:rPr lang="en-US" dirty="0"/>
              <a:t>b=0</a:t>
            </a:r>
            <a:endParaRPr lang="he-I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137466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שלפרבולה יהיו שתי נקודות חיתוך עם ציר </a:t>
            </a:r>
            <a:r>
              <a:rPr lang="en-US" dirty="0"/>
              <a:t>x</a:t>
            </a:r>
            <a:r>
              <a:rPr lang="he-IL" dirty="0"/>
              <a:t>, צריך שיתקיים: </a:t>
            </a:r>
            <a:r>
              <a:rPr lang="en-US" dirty="0"/>
              <a:t>Δ&gt;0</a:t>
            </a:r>
            <a:endParaRPr lang="he-I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704AE-D223-47DE-9962-48C308F0C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164" y="0"/>
            <a:ext cx="6310278" cy="532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11147</TotalTime>
  <Words>628</Words>
  <Application>Microsoft Office PowerPoint</Application>
  <PresentationFormat>Widescreen</PresentationFormat>
  <Paragraphs>64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581 2019 קיץ מועד ב'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56</cp:revision>
  <dcterms:created xsi:type="dcterms:W3CDTF">2020-07-31T18:55:00Z</dcterms:created>
  <dcterms:modified xsi:type="dcterms:W3CDTF">2020-08-28T12:00:25Z</dcterms:modified>
</cp:coreProperties>
</file>