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83" r:id="rId3"/>
    <p:sldId id="284" r:id="rId4"/>
    <p:sldId id="279" r:id="rId5"/>
    <p:sldId id="285" r:id="rId6"/>
    <p:sldId id="286" r:id="rId7"/>
    <p:sldId id="287" r:id="rId8"/>
    <p:sldId id="288" r:id="rId9"/>
    <p:sldId id="289" r:id="rId10"/>
    <p:sldId id="290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72" y="2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CE965D-1633-4FD0-8CA0-5A7469D6D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DCD8CC-2963-4544-ABF7-47F53745D3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A0F86B-13EA-45CE-A33E-15E28D0E44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7FAD5-A050-4498-9F8C-06ECDB464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DE9CBD-5A0C-4E73-B150-AAB15D196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3826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FA12A1-05CF-4439-BACE-75629543F8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F047CD-52EA-4A57-9688-BF23935966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89EB58-D854-4795-BE37-FA2CAE17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70E0FC-C6A6-44FE-B473-F8EA81CE42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FFCB27-D3D9-4BD8-9ADF-7AC25AA17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818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38D332-3350-4482-AD26-BBA5234B54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A9B30E-EE11-4842-83DD-0EF74922CF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61FCFB-1B45-4034-965B-5BC380A26C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D2FB7E-90B9-4253-8A81-F04C29B323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5E7E34-26F1-4008-A512-8E8B47DC3E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198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F6C38-8180-4795-98C3-209BD9793E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2D2018-6703-49FD-A7D4-38865ED546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E048F4-BF2F-4253-99B3-452BA8C6C4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B7662D-0EFA-462E-80A1-AFF60D0BB3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FC65C6-2A6C-48D6-BF43-F61FBADB74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690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18975-585C-4B97-93E5-CAABEC14E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4AEFDC-11D0-4ED1-9012-43191149AE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9A7B01-0D02-4E95-97CF-A52FCA34E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F5CF2E-11D2-46D7-8D03-45C62DF669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2F99AC-7067-4851-A5C7-B96C6A116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75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763F9-150C-4556-B9ED-ABD7A3F631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6604EC-0AC2-4525-9427-5AFBE147B3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2C78C7-E152-4317-A9DE-8D216D1144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21AA2E-E2F1-487E-AEA2-ADDA54CCE2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CD7C5E-5CCB-481E-817B-CE2637D23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50B145-A18A-4DF9-ABA1-8DB4B71FA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269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780666-0BB6-4F9E-B2A2-30B379115E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F3761C-733D-40DE-B80A-290061ADE2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3CA8CA-74E6-45B8-B502-EFA690593A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AC3F95-C211-4331-AFC5-53F732D5F5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334D39A-B670-41DC-A075-CF78AEA6C3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22D1D52-F9AC-4474-BD26-363AC6189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B508B77-A6E4-4805-8D9F-164560B17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21A03B6-A47F-4D85-99CD-1277C36F4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172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A7F8AE-58EF-41DA-8242-BED778B8B7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1FC13C7-B787-4E09-B37A-DE341A9EBF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AB6DFA-4A6B-4311-B484-56B4BAD9D2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7B6514-D58E-445D-B312-3E31022AC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041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DC0745C-3A7C-4EA7-963B-AF7C52A3FB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0DC208-B03E-41B7-B49D-792A877E48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818544-E231-4977-BE9D-0CD911002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846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34BF7-6914-40D9-A628-86E67E8439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B7CC99-3BC7-4C04-A5E1-28571C3C8C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2ADC5C-8CD4-4044-BDC2-724891F055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B35CAD-FD3A-46C6-8084-E9FCB2F3AF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9A3EDD-4F56-4634-AE90-FE7BCB3115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A18293-F4E6-4F92-BE57-74FCA584C2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969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4BCDA-BDA0-42EE-B2E6-850264EEF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4341450-A98B-43C4-8DE8-8AE6FFEBCF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26274C-87F4-4F6E-9C04-3E379E307C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BFE4CE-B5DE-4946-BCFB-6900A726F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3EF85D-D602-4477-8821-1298744C4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461C32-3198-4FA8-8E2B-DDA4424F9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142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1FD86E8-FA9A-4CA1-B6CB-E953526AA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91EBD8-08CC-447B-ABBB-04AA73DB63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2FCCEF-1499-4E4E-A5F5-5EEBF7E970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422337-47A9-4A02-9F3B-8BF0E70D68E9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D32EC9-E71F-4DC7-9998-C106CA73C3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56C34C-4F03-45D4-BFB6-CF2E0D72BD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12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F4A7F90D-ECF6-42AF-BBD3-E04708E236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4" t="3864" r="26983" b="-1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AB58EF07-17C2-48CF-ABB0-EEF1F17CB8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3000">
                <a:schemeClr val="bg1">
                  <a:alpha val="64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DEDAAA1-0D46-4973-BA72-5971A00F3D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81" y="2621975"/>
            <a:ext cx="4023360" cy="170452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 rtl="1"/>
            <a:r>
              <a:rPr lang="he-IL" sz="4800" dirty="0"/>
              <a:t>581</a:t>
            </a:r>
            <a:br>
              <a:rPr lang="he-IL" sz="4800" dirty="0"/>
            </a:br>
            <a:r>
              <a:rPr lang="he-IL" sz="4800" dirty="0"/>
              <a:t>2019 קיץ </a:t>
            </a:r>
            <a:endParaRPr lang="en-US" sz="4800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B503472-6372-4F47-9AAB-4CEF24843086}"/>
              </a:ext>
            </a:extLst>
          </p:cNvPr>
          <p:cNvSpPr txBox="1"/>
          <p:nvPr/>
        </p:nvSpPr>
        <p:spPr>
          <a:xfrm>
            <a:off x="1540748" y="4770506"/>
            <a:ext cx="18582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e-IL" sz="2400" dirty="0"/>
              <a:t>ד"ר דוד קודיש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278271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D59B17CA-09E6-4763-9024-AB8D44D41F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3936" y="248949"/>
            <a:ext cx="2381683" cy="23219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CA6DA5B-5400-4CC9-B700-B0C1826C78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3936" y="481147"/>
            <a:ext cx="2434070" cy="145386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6CE8455-C0BD-41C9-9C4E-D43EA8DDDA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73936" y="1935010"/>
            <a:ext cx="2357941" cy="402704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5685033-6DE5-4B12-B1A0-6042F79C38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9866" y="248949"/>
            <a:ext cx="2357941" cy="388366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E375A6E-ED46-48D4-A378-A09E9B8ECD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34708" y="248949"/>
            <a:ext cx="2357941" cy="640137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4CDF17F-60B5-43FE-A76E-3C211C226C6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63514" y="248949"/>
            <a:ext cx="2357941" cy="6279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788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F95C71F-0A26-453C-AC3B-40F48BE997DA}"/>
              </a:ext>
            </a:extLst>
          </p:cNvPr>
          <p:cNvSpPr txBox="1"/>
          <p:nvPr/>
        </p:nvSpPr>
        <p:spPr>
          <a:xfrm>
            <a:off x="250215" y="224536"/>
            <a:ext cx="4346686" cy="6581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צריך לקרוא את הסיפור לפחות פעמיים לוודא הבנה שלו</a:t>
            </a:r>
            <a:endParaRPr lang="en-US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02BB871-08F8-4F09-8AF1-47A12B7B1E0B}"/>
              </a:ext>
            </a:extLst>
          </p:cNvPr>
          <p:cNvSpPr txBox="1"/>
          <p:nvPr/>
        </p:nvSpPr>
        <p:spPr>
          <a:xfrm>
            <a:off x="250215" y="1062544"/>
            <a:ext cx="4346686" cy="6581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algn="r" rtl="1"/>
          </a:lstStyle>
          <a:p>
            <a:r>
              <a:rPr lang="he-IL" dirty="0"/>
              <a:t>בבעיות הספק, קלאסי להגדיר את </a:t>
            </a:r>
            <a:r>
              <a:rPr lang="he-IL" dirty="0" err="1"/>
              <a:t>ההספקים</a:t>
            </a:r>
            <a:r>
              <a:rPr lang="he-IL" dirty="0"/>
              <a:t> כנעלמים</a:t>
            </a:r>
            <a:endParaRPr lang="en-US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6A19A92-B321-4CDA-B8D0-BB1D080F2BF4}"/>
              </a:ext>
            </a:extLst>
          </p:cNvPr>
          <p:cNvSpPr txBox="1"/>
          <p:nvPr/>
        </p:nvSpPr>
        <p:spPr>
          <a:xfrm>
            <a:off x="250215" y="1900553"/>
            <a:ext cx="4346686" cy="45818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algn="r" rtl="1"/>
          </a:lstStyle>
          <a:p>
            <a:r>
              <a:rPr lang="he-IL" dirty="0"/>
              <a:t>יחס הזמנים יהיה 1 חלקי יחס </a:t>
            </a:r>
            <a:r>
              <a:rPr lang="he-IL" dirty="0" err="1"/>
              <a:t>ההספקים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888FE51-5391-4154-ACF5-2EE0C6CDCD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2519" y="0"/>
            <a:ext cx="6392609" cy="41979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EF3ABE0-2A63-4613-A1E5-14BB3CBB2098}"/>
              </a:ext>
            </a:extLst>
          </p:cNvPr>
          <p:cNvSpPr txBox="1"/>
          <p:nvPr/>
        </p:nvSpPr>
        <p:spPr>
          <a:xfrm>
            <a:off x="250215" y="2538557"/>
            <a:ext cx="4346686" cy="7241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algn="r" rtl="1"/>
          </a:lstStyle>
          <a:p>
            <a:r>
              <a:rPr lang="he-IL" dirty="0"/>
              <a:t>לפי היחס בין </a:t>
            </a:r>
            <a:r>
              <a:rPr lang="he-IL" dirty="0" err="1"/>
              <a:t>ההספקים</a:t>
            </a:r>
            <a:r>
              <a:rPr lang="he-IL" dirty="0"/>
              <a:t>, מכונה 2 מכינה 0.6 עוגיות ביחס למכונה 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8199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1" grpId="0" animBg="1"/>
      <p:bldP spid="33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F95C71F-0A26-453C-AC3B-40F48BE997DA}"/>
              </a:ext>
            </a:extLst>
          </p:cNvPr>
          <p:cNvSpPr txBox="1"/>
          <p:nvPr/>
        </p:nvSpPr>
        <p:spPr>
          <a:xfrm>
            <a:off x="362831" y="224536"/>
            <a:ext cx="4234069" cy="6581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כשמחפשים את </a:t>
            </a:r>
            <a:r>
              <a:rPr lang="en-US" dirty="0"/>
              <a:t>a</a:t>
            </a:r>
            <a:r>
              <a:rPr lang="en-US" baseline="-25000" dirty="0"/>
              <a:t>5</a:t>
            </a:r>
            <a:r>
              <a:rPr lang="he-IL" dirty="0"/>
              <a:t> כדאי להביע את </a:t>
            </a:r>
            <a:r>
              <a:rPr lang="en-US" dirty="0"/>
              <a:t>a</a:t>
            </a:r>
            <a:r>
              <a:rPr lang="en-US" baseline="-25000" dirty="0"/>
              <a:t>7</a:t>
            </a:r>
            <a:r>
              <a:rPr lang="he-IL" dirty="0"/>
              <a:t> ואת </a:t>
            </a:r>
            <a:r>
              <a:rPr lang="en-US" dirty="0"/>
              <a:t>a</a:t>
            </a:r>
            <a:r>
              <a:rPr lang="en-US" baseline="-25000" dirty="0"/>
              <a:t>3</a:t>
            </a:r>
            <a:r>
              <a:rPr lang="he-IL" dirty="0"/>
              <a:t> באמצעות </a:t>
            </a:r>
            <a:r>
              <a:rPr lang="en-US" dirty="0"/>
              <a:t>a</a:t>
            </a:r>
            <a:r>
              <a:rPr lang="en-US" baseline="-25000" dirty="0"/>
              <a:t>5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4644B2F-6A50-44BA-8C10-2E57BD9E88B8}"/>
              </a:ext>
            </a:extLst>
          </p:cNvPr>
          <p:cNvSpPr txBox="1"/>
          <p:nvPr/>
        </p:nvSpPr>
        <p:spPr>
          <a:xfrm>
            <a:off x="362831" y="1140235"/>
            <a:ext cx="4234069" cy="9470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algn="r" rtl="1"/>
          </a:lstStyle>
          <a:p>
            <a:r>
              <a:rPr lang="he-IL" dirty="0"/>
              <a:t>המשמעות שהתקבלה היא שכל האיברים מסביב ל- </a:t>
            </a:r>
            <a:r>
              <a:rPr lang="en-US" dirty="0"/>
              <a:t>a</a:t>
            </a:r>
            <a:r>
              <a:rPr lang="en-US" baseline="-25000" dirty="0"/>
              <a:t>5</a:t>
            </a:r>
            <a:r>
              <a:rPr lang="he-IL" dirty="0"/>
              <a:t> הם הופכיים (אחד חלקי) זה לזה</a:t>
            </a:r>
            <a:r>
              <a:rPr lang="en-US" dirty="0"/>
              <a:t> –</a:t>
            </a:r>
            <a:r>
              <a:rPr lang="he-IL" dirty="0"/>
              <a:t> למשל </a:t>
            </a:r>
            <a:r>
              <a:rPr lang="en-US" dirty="0"/>
              <a:t>a</a:t>
            </a:r>
            <a:r>
              <a:rPr lang="en-US" baseline="-25000" dirty="0"/>
              <a:t>6</a:t>
            </a:r>
            <a:r>
              <a:rPr lang="en-US" dirty="0"/>
              <a:t> =1/ a</a:t>
            </a:r>
            <a:r>
              <a:rPr lang="en-US" baseline="-25000" dirty="0"/>
              <a:t>4</a:t>
            </a:r>
            <a:endParaRPr lang="en-US" dirty="0"/>
          </a:p>
          <a:p>
            <a:endParaRPr lang="he-IL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7FA7F4-F163-4202-88F9-ABF65F5DAAFF}"/>
              </a:ext>
            </a:extLst>
          </p:cNvPr>
          <p:cNvSpPr txBox="1"/>
          <p:nvPr/>
        </p:nvSpPr>
        <p:spPr>
          <a:xfrm>
            <a:off x="362829" y="2344786"/>
            <a:ext cx="4234069" cy="72914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algn="r" rtl="1"/>
          </a:lstStyle>
          <a:p>
            <a:r>
              <a:rPr lang="he-IL" dirty="0"/>
              <a:t>לפי </a:t>
            </a:r>
            <a:r>
              <a:rPr lang="he-IL" dirty="0" err="1"/>
              <a:t>ההגיון</a:t>
            </a:r>
            <a:r>
              <a:rPr lang="he-IL" dirty="0"/>
              <a:t> של הסדרה –  שואלים מי יהיה ההופכי של </a:t>
            </a:r>
            <a:r>
              <a:rPr lang="en-US" dirty="0"/>
              <a:t>a</a:t>
            </a:r>
            <a:r>
              <a:rPr lang="en-US" baseline="-25000" dirty="0"/>
              <a:t>1</a:t>
            </a:r>
            <a:r>
              <a:rPr lang="he-IL" dirty="0"/>
              <a:t>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95A729B-2DE0-48BE-80F5-9410D0979D17}"/>
              </a:ext>
            </a:extLst>
          </p:cNvPr>
          <p:cNvSpPr txBox="1"/>
          <p:nvPr/>
        </p:nvSpPr>
        <p:spPr>
          <a:xfrm>
            <a:off x="362828" y="3369132"/>
            <a:ext cx="4234069" cy="6581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algn="r" rtl="1"/>
          </a:lstStyle>
          <a:p>
            <a:r>
              <a:rPr lang="he-IL" dirty="0"/>
              <a:t>ההופכי של </a:t>
            </a:r>
            <a:r>
              <a:rPr lang="en-US" dirty="0"/>
              <a:t>a</a:t>
            </a:r>
            <a:r>
              <a:rPr lang="en-US" baseline="-25000" dirty="0"/>
              <a:t>1</a:t>
            </a:r>
            <a:r>
              <a:rPr lang="he-IL" dirty="0"/>
              <a:t> חייב להיות האיבר האחרון כדי שהמכפלה תהיה 1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326D5D7-4884-4B8D-96F1-BB24613842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5233" y="11280"/>
            <a:ext cx="5462693" cy="3280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016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8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F95C71F-0A26-453C-AC3B-40F48BE997DA}"/>
              </a:ext>
            </a:extLst>
          </p:cNvPr>
          <p:cNvSpPr txBox="1"/>
          <p:nvPr/>
        </p:nvSpPr>
        <p:spPr>
          <a:xfrm>
            <a:off x="362828" y="2117623"/>
            <a:ext cx="4234069" cy="6794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כדי שנטע תנצח ביום ראשון היא צריכה לזכות ב- 3 או ב- 4 סיבובים מתוך 4 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7FA7F4-F163-4202-88F9-ABF65F5DAAFF}"/>
              </a:ext>
            </a:extLst>
          </p:cNvPr>
          <p:cNvSpPr txBox="1"/>
          <p:nvPr/>
        </p:nvSpPr>
        <p:spPr>
          <a:xfrm>
            <a:off x="362824" y="3026221"/>
            <a:ext cx="4234069" cy="124900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algn="r" rtl="1"/>
          </a:lstStyle>
          <a:p>
            <a:pPr algn="r"/>
            <a:r>
              <a:rPr lang="he-IL" dirty="0"/>
              <a:t>ביום השני, כדי שנטע תנצח צריך לקרות:</a:t>
            </a:r>
          </a:p>
          <a:p>
            <a:pPr marL="285750" indent="-285750" algn="r">
              <a:buFont typeface="Arial" panose="020B0604020202020204" pitchFamily="34" charset="0"/>
              <a:buChar char="•"/>
            </a:pPr>
            <a:r>
              <a:rPr lang="he-IL" dirty="0"/>
              <a:t>נטע ניצחה ביום הראשון </a:t>
            </a:r>
            <a:r>
              <a:rPr lang="he-IL" b="1" u="sng" dirty="0"/>
              <a:t>או</a:t>
            </a:r>
            <a:endParaRPr lang="he-IL" dirty="0"/>
          </a:p>
          <a:p>
            <a:pPr marL="285750" indent="-285750" algn="r">
              <a:buFont typeface="Arial" panose="020B0604020202020204" pitchFamily="34" charset="0"/>
              <a:buChar char="•"/>
            </a:pPr>
            <a:r>
              <a:rPr lang="he-IL" dirty="0"/>
              <a:t>היה תיקו ביום הראשון, </a:t>
            </a:r>
            <a:r>
              <a:rPr lang="he-IL" b="1" u="sng" dirty="0"/>
              <a:t>ו</a:t>
            </a:r>
            <a:r>
              <a:rPr lang="he-IL" dirty="0"/>
              <a:t>ביום השני נטע ניצחה ב- 2 מתוך 3 או ב- 3 מתוך 3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1F5BB97-2687-4AFE-BCE9-2DA7EFA9CA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0565" y="1"/>
            <a:ext cx="6141875" cy="363681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80A0D54-FFA4-4BF9-A1C8-18A25ADF4CD7}"/>
              </a:ext>
            </a:extLst>
          </p:cNvPr>
          <p:cNvSpPr txBox="1"/>
          <p:nvPr/>
        </p:nvSpPr>
        <p:spPr>
          <a:xfrm>
            <a:off x="362824" y="4528821"/>
            <a:ext cx="4234069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הסתברות מותנית: מה שמעניין / מה שידוע</a:t>
            </a:r>
          </a:p>
          <a:p>
            <a:pPr algn="r" rtl="1"/>
            <a:r>
              <a:rPr lang="he-IL" dirty="0"/>
              <a:t>ידוע = ניצחה בדיוק באחד הימים</a:t>
            </a:r>
          </a:p>
          <a:p>
            <a:pPr algn="r" rtl="1"/>
            <a:r>
              <a:rPr lang="he-IL" dirty="0"/>
              <a:t>מה שמעניין = ניצחה רק ביום השני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1FE607B-232A-417E-8DFE-FD6006A98A60}"/>
              </a:ext>
            </a:extLst>
          </p:cNvPr>
          <p:cNvSpPr txBox="1"/>
          <p:nvPr/>
        </p:nvSpPr>
        <p:spPr>
          <a:xfrm>
            <a:off x="362829" y="5987132"/>
            <a:ext cx="9217589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r" rtl="1"/>
          </a:lstStyle>
          <a:p>
            <a:pPr algn="l" rtl="0"/>
            <a:r>
              <a:rPr lang="en-US" dirty="0"/>
              <a:t>P(</a:t>
            </a:r>
            <a:r>
              <a:rPr lang="he-IL" dirty="0"/>
              <a:t>בדיוק באחד הימים</a:t>
            </a:r>
            <a:r>
              <a:rPr lang="en-US" dirty="0"/>
              <a:t>)=P(</a:t>
            </a:r>
            <a:r>
              <a:rPr lang="he-IL" dirty="0"/>
              <a:t>ניצחה ביום הראשון והפסידה בשני</a:t>
            </a:r>
            <a:r>
              <a:rPr lang="en-US" dirty="0"/>
              <a:t>) + P(</a:t>
            </a:r>
            <a:r>
              <a:rPr lang="he-IL" dirty="0"/>
              <a:t>הפסידה ביום הראשון וניצחה בשני</a:t>
            </a:r>
            <a:r>
              <a:rPr lang="en-US" dirty="0"/>
              <a:t>)</a:t>
            </a:r>
          </a:p>
          <a:p>
            <a:pPr algn="l" rtl="0"/>
            <a:r>
              <a:rPr lang="en-US" dirty="0"/>
              <a:t>P(</a:t>
            </a:r>
            <a:r>
              <a:rPr lang="he-IL" dirty="0"/>
              <a:t>ניצחה רק ביום השני</a:t>
            </a:r>
            <a:r>
              <a:rPr lang="en-US" dirty="0"/>
              <a:t>) = P(</a:t>
            </a:r>
            <a:r>
              <a:rPr lang="he-IL" dirty="0"/>
              <a:t>הפסידה ביום הראשון וניצחה בשני</a:t>
            </a:r>
            <a:r>
              <a:rPr lang="en-US" dirty="0"/>
              <a:t>)</a:t>
            </a:r>
            <a:endParaRPr lang="he-IL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D8AC14-AA93-43BB-9DBC-679185E923BE}"/>
              </a:ext>
            </a:extLst>
          </p:cNvPr>
          <p:cNvSpPr txBox="1"/>
          <p:nvPr/>
        </p:nvSpPr>
        <p:spPr>
          <a:xfrm>
            <a:off x="362824" y="1216415"/>
            <a:ext cx="4234069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המתפתח שלאלה זו, היא עבודה מסודרת עם הנתונים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6F3FA6E-9B6E-44CF-8340-2848B2618126}"/>
              </a:ext>
            </a:extLst>
          </p:cNvPr>
          <p:cNvSpPr txBox="1"/>
          <p:nvPr/>
        </p:nvSpPr>
        <p:spPr>
          <a:xfrm>
            <a:off x="362829" y="284914"/>
            <a:ext cx="4234069" cy="6794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בגלל שברור שיש פה </a:t>
            </a:r>
            <a:r>
              <a:rPr lang="he-IL" dirty="0" err="1"/>
              <a:t>ברנולי</a:t>
            </a:r>
            <a:r>
              <a:rPr lang="he-IL" dirty="0"/>
              <a:t>, לא כדאי לעשות עץ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546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29EECC46-774A-45DF-B7A9-D26BB8F61BFA}"/>
              </a:ext>
            </a:extLst>
          </p:cNvPr>
          <p:cNvSpPr txBox="1">
            <a:spLocks/>
          </p:cNvSpPr>
          <p:nvPr/>
        </p:nvSpPr>
        <p:spPr>
          <a:xfrm>
            <a:off x="356454" y="2741752"/>
            <a:ext cx="4035961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כאשר מחפשים מכפלה של צלעות, לנסות להוכיח דמיון כלשהו</a:t>
            </a:r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B1492A1-E0D9-4779-AB36-C29229D7D904}"/>
              </a:ext>
            </a:extLst>
          </p:cNvPr>
          <p:cNvSpPr txBox="1"/>
          <p:nvPr/>
        </p:nvSpPr>
        <p:spPr>
          <a:xfrm>
            <a:off x="356453" y="4872972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en-US" dirty="0"/>
              <a:t>a&lt;r</a:t>
            </a:r>
            <a:r>
              <a:rPr lang="he-IL" dirty="0"/>
              <a:t> בגלל שבמשולש ישר זווית </a:t>
            </a:r>
            <a:r>
              <a:rPr lang="en-US" dirty="0"/>
              <a:t>TGM</a:t>
            </a:r>
            <a:r>
              <a:rPr lang="he-IL" dirty="0"/>
              <a:t>, </a:t>
            </a:r>
            <a:r>
              <a:rPr lang="en-US" dirty="0"/>
              <a:t>r</a:t>
            </a:r>
            <a:r>
              <a:rPr lang="he-IL" dirty="0"/>
              <a:t> הוא היתר ו- </a:t>
            </a:r>
            <a:r>
              <a:rPr lang="en-US" dirty="0"/>
              <a:t>a</a:t>
            </a:r>
            <a:r>
              <a:rPr lang="he-IL" dirty="0"/>
              <a:t> הוא ניצב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D9A824B-41F4-4104-92EE-B0363041F7F9}"/>
              </a:ext>
            </a:extLst>
          </p:cNvPr>
          <p:cNvSpPr txBox="1"/>
          <p:nvPr/>
        </p:nvSpPr>
        <p:spPr>
          <a:xfrm>
            <a:off x="356455" y="1669359"/>
            <a:ext cx="4035960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כאשר נתונות שתי צלעות מקבילות:</a:t>
            </a:r>
          </a:p>
          <a:p>
            <a:pPr marL="342900" indent="-342900" algn="r" rtl="1">
              <a:buAutoNum type="arabicPeriod"/>
            </a:pPr>
            <a:r>
              <a:rPr lang="he-IL" dirty="0"/>
              <a:t>חפשו את המשולש(ים)</a:t>
            </a:r>
            <a:r>
              <a:rPr lang="en-US" dirty="0"/>
              <a:t> </a:t>
            </a:r>
            <a:r>
              <a:rPr lang="he-IL" dirty="0"/>
              <a:t>הדומים זה לזה</a:t>
            </a:r>
          </a:p>
          <a:p>
            <a:pPr marL="342900" indent="-342900" algn="r" rtl="1">
              <a:buAutoNum type="arabicPeriod"/>
            </a:pPr>
            <a:r>
              <a:rPr lang="he-IL" dirty="0"/>
              <a:t>תחשבו תאלס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849EB34-AB9B-4260-BED6-9F0A8958C882}"/>
              </a:ext>
            </a:extLst>
          </p:cNvPr>
          <p:cNvSpPr txBox="1">
            <a:spLocks/>
          </p:cNvSpPr>
          <p:nvPr/>
        </p:nvSpPr>
        <p:spPr>
          <a:xfrm>
            <a:off x="356454" y="3537146"/>
            <a:ext cx="4035961" cy="3913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en-US" dirty="0"/>
              <a:t>KL</a:t>
            </a:r>
            <a:r>
              <a:rPr lang="he-IL" dirty="0"/>
              <a:t> הוא קטע אמצעים בטרפז</a:t>
            </a:r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CBC08C-2940-4C5A-B821-5E31F6124F5C}"/>
              </a:ext>
            </a:extLst>
          </p:cNvPr>
          <p:cNvSpPr txBox="1">
            <a:spLocks/>
          </p:cNvSpPr>
          <p:nvPr/>
        </p:nvSpPr>
        <p:spPr>
          <a:xfrm>
            <a:off x="356453" y="4077578"/>
            <a:ext cx="4035961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במרובע חוסם מעגל, סכום הצלעות הנגדיות שווה זה לזה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72269A9-09E9-4CB6-9399-F046BD80F1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7017" y="0"/>
            <a:ext cx="5915425" cy="3928515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22D58A98-349A-42D2-8AF3-A5FB48EAF8D3}"/>
              </a:ext>
            </a:extLst>
          </p:cNvPr>
          <p:cNvSpPr txBox="1"/>
          <p:nvPr/>
        </p:nvSpPr>
        <p:spPr>
          <a:xfrm>
            <a:off x="356455" y="328473"/>
            <a:ext cx="4035960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כאשר נתון קוטר, נחפש זווית היקפית שנשענת עליו. אם אין אפשר ליצור כזו </a:t>
            </a:r>
            <a:endParaRPr lang="en-US" dirty="0"/>
          </a:p>
          <a:p>
            <a:pPr algn="r" rtl="1"/>
            <a:r>
              <a:rPr lang="he-IL" dirty="0"/>
              <a:t>אם נתון מרכז המעגל, נייצר רדיוסים (</a:t>
            </a:r>
            <a:r>
              <a:rPr lang="en-US" dirty="0"/>
              <a:t>MG</a:t>
            </a:r>
            <a:r>
              <a:rPr lang="he-IL" dirty="0"/>
              <a:t>, </a:t>
            </a:r>
            <a:r>
              <a:rPr lang="en-US" dirty="0"/>
              <a:t>ME</a:t>
            </a:r>
            <a:r>
              <a:rPr lang="he-IL" dirty="0"/>
              <a:t>) </a:t>
            </a:r>
            <a:r>
              <a:rPr lang="he-IL" dirty="0" err="1"/>
              <a:t>ומשו"שים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3226524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18" grpId="0" animBg="1"/>
      <p:bldP spid="22" grpId="0" animBg="1"/>
      <p:bldP spid="23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68CEDA8-82BD-4F6B-BCE6-3A807812847C}"/>
              </a:ext>
            </a:extLst>
          </p:cNvPr>
          <p:cNvSpPr txBox="1"/>
          <p:nvPr/>
        </p:nvSpPr>
        <p:spPr>
          <a:xfrm>
            <a:off x="356455" y="1328747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מרכז מעגל שחסום בצורה כלשהי יהיה במפגש חוצי הזוויות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4CAB073-F754-4E6E-8EA9-B10E26A5940A}"/>
              </a:ext>
            </a:extLst>
          </p:cNvPr>
          <p:cNvSpPr txBox="1"/>
          <p:nvPr/>
        </p:nvSpPr>
        <p:spPr>
          <a:xfrm>
            <a:off x="356455" y="2154826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זווית </a:t>
            </a:r>
            <a:r>
              <a:rPr lang="en-US" dirty="0"/>
              <a:t>MAD</a:t>
            </a:r>
            <a:r>
              <a:rPr lang="he-IL" dirty="0"/>
              <a:t> היא 30 וגם זווית אלכסון המעוין </a:t>
            </a:r>
            <a:r>
              <a:rPr lang="en-US" dirty="0"/>
              <a:t>AC</a:t>
            </a:r>
            <a:r>
              <a:rPr lang="he-IL" dirty="0"/>
              <a:t> היא 30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FC21236-21DD-4696-A442-5FB949B6D31E}"/>
              </a:ext>
            </a:extLst>
          </p:cNvPr>
          <p:cNvSpPr txBox="1"/>
          <p:nvPr/>
        </p:nvSpPr>
        <p:spPr>
          <a:xfrm>
            <a:off x="356455" y="225669"/>
            <a:ext cx="4035960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זווית של 60 או 30 זה אף פעם לא במקרה!</a:t>
            </a:r>
          </a:p>
          <a:p>
            <a:pPr algn="r" rtl="1"/>
            <a:r>
              <a:rPr lang="he-IL" dirty="0"/>
              <a:t>במשולש 30,60,90</a:t>
            </a:r>
            <a:r>
              <a:rPr lang="en-US" dirty="0"/>
              <a:t> </a:t>
            </a:r>
            <a:r>
              <a:rPr lang="he-IL" dirty="0"/>
              <a:t> הניצב מול ה- 30 שווה לחצי מהיתר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A56F16-22FA-4342-922C-3006D78934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5517" y="0"/>
            <a:ext cx="6486923" cy="272144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198DAF-5DE8-4DDB-97FA-4F5311C0D912}"/>
              </a:ext>
            </a:extLst>
          </p:cNvPr>
          <p:cNvSpPr txBox="1"/>
          <p:nvPr/>
        </p:nvSpPr>
        <p:spPr>
          <a:xfrm>
            <a:off x="356455" y="2953817"/>
            <a:ext cx="4035960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כיוון שהוכחנו בסעיף ב1 ש </a:t>
            </a:r>
            <a:r>
              <a:rPr lang="en-US" dirty="0"/>
              <a:t>AM</a:t>
            </a:r>
            <a:r>
              <a:rPr lang="he-IL" dirty="0"/>
              <a:t> נמצא על האלכסון, הגיוני להשתמש בנק' </a:t>
            </a:r>
            <a:r>
              <a:rPr lang="en-US" dirty="0"/>
              <a:t>M</a:t>
            </a:r>
            <a:r>
              <a:rPr lang="he-IL" dirty="0"/>
              <a:t> בסעיף ב2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E587884-C365-4E15-A7C8-7679EC33F21C}"/>
              </a:ext>
            </a:extLst>
          </p:cNvPr>
          <p:cNvGrpSpPr/>
          <p:nvPr/>
        </p:nvGrpSpPr>
        <p:grpSpPr>
          <a:xfrm>
            <a:off x="356455" y="4029807"/>
            <a:ext cx="4035960" cy="923330"/>
            <a:chOff x="356455" y="4029807"/>
            <a:chExt cx="4035960" cy="923330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FB479B5-B14F-417F-8673-0E13042B1621}"/>
                </a:ext>
              </a:extLst>
            </p:cNvPr>
            <p:cNvSpPr txBox="1"/>
            <p:nvPr/>
          </p:nvSpPr>
          <p:spPr>
            <a:xfrm>
              <a:off x="356455" y="4029807"/>
              <a:ext cx="4035960" cy="92333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r" rtl="1"/>
              <a:r>
                <a:rPr lang="he-IL" dirty="0"/>
                <a:t>מבקשים שטח משולש כשיש רק צלע אחת ואת כל הזוויות:</a:t>
              </a:r>
            </a:p>
            <a:p>
              <a:pPr algn="r" rtl="1"/>
              <a:endParaRPr lang="he-IL" dirty="0"/>
            </a:p>
          </p:txBody>
        </p:sp>
        <p:graphicFrame>
          <p:nvGraphicFramePr>
            <p:cNvPr id="3" name="Object 2">
              <a:extLst>
                <a:ext uri="{FF2B5EF4-FFF2-40B4-BE49-F238E27FC236}">
                  <a16:creationId xmlns:a16="http://schemas.microsoft.com/office/drawing/2014/main" id="{90E45172-5E3F-4F4D-A53F-7B23F37E180A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3768968"/>
                </p:ext>
              </p:extLst>
            </p:nvPr>
          </p:nvGraphicFramePr>
          <p:xfrm>
            <a:off x="774959" y="4410885"/>
            <a:ext cx="1380412" cy="4831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2" name="Equation" r:id="rId5" imgW="1269720" imgH="444240" progId="Equation.DSMT4">
                    <p:embed/>
                  </p:oleObj>
                </mc:Choice>
                <mc:Fallback>
                  <p:oleObj name="Equation" r:id="rId5" imgW="1269720" imgH="44424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774959" y="4410885"/>
                          <a:ext cx="1380412" cy="48314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328443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9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4F692D0-4D6A-411F-A40D-E53F35011C8E}"/>
              </a:ext>
            </a:extLst>
          </p:cNvPr>
          <p:cNvSpPr txBox="1"/>
          <p:nvPr/>
        </p:nvSpPr>
        <p:spPr>
          <a:xfrm>
            <a:off x="356457" y="229141"/>
            <a:ext cx="457962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ת.ה. למונה בנפרד ולמכנה בנפרד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5DED1C6-1CC5-4534-8BA3-8D55B3098308}"/>
              </a:ext>
            </a:extLst>
          </p:cNvPr>
          <p:cNvSpPr txBox="1"/>
          <p:nvPr/>
        </p:nvSpPr>
        <p:spPr>
          <a:xfrm>
            <a:off x="347982" y="803086"/>
            <a:ext cx="457962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כדי לבדוק את ההשפעה של </a:t>
            </a:r>
            <a:r>
              <a:rPr lang="en-US" dirty="0"/>
              <a:t>a</a:t>
            </a:r>
            <a:r>
              <a:rPr lang="he-IL" dirty="0"/>
              <a:t> על ת.ה. אפשר להציב את הקצוות של </a:t>
            </a:r>
            <a:r>
              <a:rPr lang="en-US" dirty="0"/>
              <a:t>a</a:t>
            </a:r>
            <a:r>
              <a:rPr lang="he-IL" dirty="0"/>
              <a:t> ולראות מה המשמעות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AAE175B-8F05-4C0F-8EFB-D233534C5E9A}"/>
              </a:ext>
            </a:extLst>
          </p:cNvPr>
          <p:cNvSpPr txBox="1"/>
          <p:nvPr/>
        </p:nvSpPr>
        <p:spPr>
          <a:xfrm>
            <a:off x="347982" y="4433979"/>
            <a:ext cx="457962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אחד חלקי הפונקציה הופך את המונה והמכנה. </a:t>
            </a:r>
          </a:p>
          <a:p>
            <a:pPr algn="r" rtl="1"/>
            <a:r>
              <a:rPr lang="he-IL" dirty="0"/>
              <a:t>לעשות אינטגרל בהצבה או עם זיהוי נגזרת פנימית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962941-C46C-467C-A48D-FF60DFC439CE}"/>
              </a:ext>
            </a:extLst>
          </p:cNvPr>
          <p:cNvSpPr txBox="1"/>
          <p:nvPr/>
        </p:nvSpPr>
        <p:spPr>
          <a:xfrm>
            <a:off x="347982" y="2567355"/>
            <a:ext cx="4579620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כדי למצוא מתי הנגזרת שונה מאפס, צריך להסתכל על הביטוי של האיקס ולבדוק מתי הוא לא אפשרי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EF15D29-E57E-4014-BB97-B1B4BFEEB13C}"/>
              </a:ext>
            </a:extLst>
          </p:cNvPr>
          <p:cNvSpPr txBox="1"/>
          <p:nvPr/>
        </p:nvSpPr>
        <p:spPr>
          <a:xfrm>
            <a:off x="356457" y="3628296"/>
            <a:ext cx="457962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בנקודה </a:t>
            </a:r>
            <a:r>
              <a:rPr lang="en-US" dirty="0"/>
              <a:t>a=-1</a:t>
            </a:r>
            <a:r>
              <a:rPr lang="he-IL" dirty="0"/>
              <a:t> אין קיצון פנימי ולכן יש לבדוק בטבלה רק עם הקצוות של ת.ה.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89DBF1E-E851-42F3-970F-29B0A619E8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6009" y="83128"/>
            <a:ext cx="5676434" cy="4043798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9D2F35D4-9868-49AA-9FB8-2DF7345795DF}"/>
              </a:ext>
            </a:extLst>
          </p:cNvPr>
          <p:cNvGrpSpPr/>
          <p:nvPr/>
        </p:nvGrpSpPr>
        <p:grpSpPr>
          <a:xfrm>
            <a:off x="347982" y="1623286"/>
            <a:ext cx="4588095" cy="800736"/>
            <a:chOff x="347982" y="1623286"/>
            <a:chExt cx="4588095" cy="800736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F93202D-6F7A-4ED6-8213-6883862A6517}"/>
                </a:ext>
              </a:extLst>
            </p:cNvPr>
            <p:cNvSpPr txBox="1">
              <a:spLocks/>
            </p:cNvSpPr>
            <p:nvPr/>
          </p:nvSpPr>
          <p:spPr>
            <a:xfrm>
              <a:off x="347982" y="1623286"/>
              <a:ext cx="4588095" cy="80073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</p:spPr>
          <p:txBody>
            <a:bodyPr wrap="square" rtlCol="0">
              <a:noAutofit/>
            </a:bodyPr>
            <a:lstStyle/>
            <a:p>
              <a:pPr algn="r" rtl="1"/>
              <a:endParaRPr lang="en-US" dirty="0"/>
            </a:p>
          </p:txBody>
        </p:sp>
        <p:graphicFrame>
          <p:nvGraphicFramePr>
            <p:cNvPr id="13" name="Object 12">
              <a:extLst>
                <a:ext uri="{FF2B5EF4-FFF2-40B4-BE49-F238E27FC236}">
                  <a16:creationId xmlns:a16="http://schemas.microsoft.com/office/drawing/2014/main" id="{B3D1C641-0367-4ACF-BD96-86BEF2D1BCE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68002054"/>
                </p:ext>
              </p:extLst>
            </p:nvPr>
          </p:nvGraphicFramePr>
          <p:xfrm>
            <a:off x="1625937" y="1623977"/>
            <a:ext cx="2040659" cy="80004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7" name="Equation" r:id="rId5" imgW="1536480" imgH="685800" progId="Equation.DSMT4">
                    <p:embed/>
                  </p:oleObj>
                </mc:Choice>
                <mc:Fallback>
                  <p:oleObj name="Equation" r:id="rId5" imgW="1536480" imgH="685800" progId="Equation.DSMT4">
                    <p:embed/>
                    <p:pic>
                      <p:nvPicPr>
                        <p:cNvPr id="5" name="Object 4">
                          <a:extLst>
                            <a:ext uri="{FF2B5EF4-FFF2-40B4-BE49-F238E27FC236}">
                              <a16:creationId xmlns:a16="http://schemas.microsoft.com/office/drawing/2014/main" id="{0B1D4238-83B5-4396-AA3C-D13B1921ECD4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625937" y="1623977"/>
                          <a:ext cx="2040659" cy="80004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609035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0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4F692D0-4D6A-411F-A40D-E53F35011C8E}"/>
              </a:ext>
            </a:extLst>
          </p:cNvPr>
          <p:cNvSpPr txBox="1"/>
          <p:nvPr/>
        </p:nvSpPr>
        <p:spPr>
          <a:xfrm>
            <a:off x="356456" y="133336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איקס בשלישי אי זוגית וגם סינוס אי זוגית, אז מכפלה של שני אי-זוגיים תהיה זוגית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5DED1C6-1CC5-4534-8BA3-8D55B3098308}"/>
              </a:ext>
            </a:extLst>
          </p:cNvPr>
          <p:cNvSpPr txBox="1"/>
          <p:nvPr/>
        </p:nvSpPr>
        <p:spPr>
          <a:xfrm>
            <a:off x="356456" y="890519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בתחום </a:t>
            </a:r>
            <a:r>
              <a:rPr lang="en-US" dirty="0"/>
              <a:t>–π&lt;x&lt;0</a:t>
            </a:r>
            <a:r>
              <a:rPr lang="he-IL" dirty="0"/>
              <a:t> </a:t>
            </a:r>
            <a:r>
              <a:rPr lang="en-US" dirty="0"/>
              <a:t>x</a:t>
            </a:r>
            <a:r>
              <a:rPr lang="en-US" baseline="30000" dirty="0"/>
              <a:t>3</a:t>
            </a:r>
            <a:r>
              <a:rPr lang="he-IL" dirty="0"/>
              <a:t> וגם </a:t>
            </a:r>
            <a:r>
              <a:rPr lang="en-US" dirty="0"/>
              <a:t>sin</a:t>
            </a:r>
            <a:r>
              <a:rPr lang="he-IL" dirty="0"/>
              <a:t> שליליים.</a:t>
            </a:r>
          </a:p>
          <a:p>
            <a:pPr algn="r" rtl="1"/>
            <a:r>
              <a:rPr lang="he-IL" dirty="0"/>
              <a:t>בתחום </a:t>
            </a:r>
            <a:r>
              <a:rPr lang="en-US" dirty="0"/>
              <a:t>0&lt;x&lt; π</a:t>
            </a:r>
            <a:r>
              <a:rPr lang="he-IL" dirty="0"/>
              <a:t>, שניהם חיוביים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8961D72-1EFA-4FAB-A683-367B63087AC7}"/>
              </a:ext>
            </a:extLst>
          </p:cNvPr>
          <p:cNvSpPr txBox="1"/>
          <p:nvPr/>
        </p:nvSpPr>
        <p:spPr>
          <a:xfrm>
            <a:off x="356456" y="1658745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לפונקציה זוגית תהיה נגזרת אי-זוגית</a:t>
            </a:r>
          </a:p>
          <a:p>
            <a:pPr algn="r" rtl="1"/>
            <a:r>
              <a:rPr lang="he-IL" dirty="0"/>
              <a:t>לפונקציה אי-זוגית, תהיה נגזרת זוגית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741F139-978C-4189-9935-E731833518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8944" y="0"/>
            <a:ext cx="6113497" cy="504998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BBCE722-DE36-4E5E-A82E-542EDE90E792}"/>
              </a:ext>
            </a:extLst>
          </p:cNvPr>
          <p:cNvSpPr txBox="1"/>
          <p:nvPr/>
        </p:nvSpPr>
        <p:spPr>
          <a:xfrm>
            <a:off x="356456" y="2439687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צריך להראות שגם כאשר </a:t>
            </a:r>
            <a:r>
              <a:rPr lang="en-US" dirty="0"/>
              <a:t>x=0</a:t>
            </a:r>
            <a:r>
              <a:rPr lang="he-IL" dirty="0"/>
              <a:t> מתקיים: </a:t>
            </a:r>
            <a:r>
              <a:rPr lang="en-US" dirty="0" err="1"/>
              <a:t>tanx</a:t>
            </a:r>
            <a:r>
              <a:rPr lang="en-US" dirty="0"/>
              <a:t>=-x/3</a:t>
            </a:r>
            <a:endParaRPr lang="he-IL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42051C0-DA35-46CE-8B67-7E3826A8154F}"/>
              </a:ext>
            </a:extLst>
          </p:cNvPr>
          <p:cNvSpPr txBox="1"/>
          <p:nvPr/>
        </p:nvSpPr>
        <p:spPr>
          <a:xfrm>
            <a:off x="136060" y="3783728"/>
            <a:ext cx="4579620" cy="18774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שרטוט נגזרת על סמך שרטוט של פונקציה:</a:t>
            </a:r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he-IL" sz="1400" dirty="0"/>
              <a:t>אם בפונקציה יש אסימפטוטה אופקית (לא משנה איפה) – בנגזרת יש אסימפטוטה אופקית </a:t>
            </a:r>
            <a:r>
              <a:rPr lang="en-US" sz="1400" dirty="0"/>
              <a:t>y’=0</a:t>
            </a:r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he-IL" sz="1400" dirty="0"/>
              <a:t>אסימפטוטות אנכיות בפונקציה, יהיו גם בנגזרת</a:t>
            </a:r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he-IL" sz="1400" dirty="0"/>
              <a:t>כל נקודות הקיצון ונקודות הפיתול עם שיפוע 0 בפונקציה הופכות לחיתוך עם ציר </a:t>
            </a:r>
            <a:r>
              <a:rPr lang="en-US" sz="1400" dirty="0"/>
              <a:t>x</a:t>
            </a:r>
            <a:r>
              <a:rPr lang="he-IL" sz="1400" dirty="0"/>
              <a:t> בנגזרת</a:t>
            </a:r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he-IL" sz="1400" dirty="0"/>
              <a:t>כאשר הפונקציה עולה, הנגזרת חיובית ולהיפך</a:t>
            </a:r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he-IL" sz="1400" dirty="0"/>
              <a:t>כל נקודות הפיתול בפונקציה, יהיו קיצון בנגזרת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B50D361-30B1-4335-A87E-A7707BEAF25B}"/>
              </a:ext>
            </a:extLst>
          </p:cNvPr>
          <p:cNvSpPr txBox="1"/>
          <p:nvPr/>
        </p:nvSpPr>
        <p:spPr>
          <a:xfrm>
            <a:off x="356456" y="3244334"/>
            <a:ext cx="403596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לזכור שהפונקציה זוגית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DB3F8AC-9D1C-4D65-968D-66A2C95C928C}"/>
              </a:ext>
            </a:extLst>
          </p:cNvPr>
          <p:cNvSpPr txBox="1"/>
          <p:nvPr/>
        </p:nvSpPr>
        <p:spPr>
          <a:xfrm>
            <a:off x="356456" y="5881460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בין שתי נקודות קיצון רציפות, יש לפחות פיתול אחד</a:t>
            </a:r>
          </a:p>
        </p:txBody>
      </p:sp>
    </p:spTree>
    <p:extLst>
      <p:ext uri="{BB962C8B-B14F-4D97-AF65-F5344CB8AC3E}">
        <p14:creationId xmlns:p14="http://schemas.microsoft.com/office/powerpoint/2010/main" val="3541534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8" grpId="0" animBg="1"/>
      <p:bldP spid="12" grpId="0" animBg="1"/>
      <p:bldP spid="13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2BA5170-CC73-44B4-8BC6-E55ACD25CE0A}"/>
              </a:ext>
            </a:extLst>
          </p:cNvPr>
          <p:cNvSpPr txBox="1">
            <a:spLocks/>
          </p:cNvSpPr>
          <p:nvPr/>
        </p:nvSpPr>
        <p:spPr>
          <a:xfrm>
            <a:off x="328461" y="2227847"/>
            <a:ext cx="4035961" cy="74861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הקיצון לא תמיד בנקודה שנמצאה – לעשות טבלה ולבדוק גם את הקצוות של ת.ה. של </a:t>
            </a:r>
            <a:r>
              <a:rPr lang="en-US" dirty="0"/>
              <a:t>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4F692D0-4D6A-411F-A40D-E53F35011C8E}"/>
              </a:ext>
            </a:extLst>
          </p:cNvPr>
          <p:cNvSpPr txBox="1"/>
          <p:nvPr/>
        </p:nvSpPr>
        <p:spPr>
          <a:xfrm>
            <a:off x="328464" y="229141"/>
            <a:ext cx="403596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חיתוך בין הפונקציות מוצא את </a:t>
            </a:r>
            <a:r>
              <a:rPr lang="en-US" dirty="0"/>
              <a:t>B</a:t>
            </a:r>
            <a:r>
              <a:rPr lang="he-IL" dirty="0"/>
              <a:t> ו- </a:t>
            </a:r>
            <a:r>
              <a:rPr lang="en-US" dirty="0"/>
              <a:t>D</a:t>
            </a:r>
            <a:r>
              <a:rPr lang="he-IL" dirty="0"/>
              <a:t>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5DED1C6-1CC5-4534-8BA3-8D55B3098308}"/>
              </a:ext>
            </a:extLst>
          </p:cNvPr>
          <p:cNvSpPr txBox="1"/>
          <p:nvPr/>
        </p:nvSpPr>
        <p:spPr>
          <a:xfrm>
            <a:off x="328463" y="810728"/>
            <a:ext cx="4035960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פונקציית המטרה: נפח גוף סיבוב.</a:t>
            </a:r>
          </a:p>
          <a:p>
            <a:pPr algn="r" rtl="1"/>
            <a:r>
              <a:rPr lang="he-IL" dirty="0"/>
              <a:t>לחלק לשני חלקים:</a:t>
            </a:r>
          </a:p>
          <a:p>
            <a:pPr algn="r" rtl="1"/>
            <a:r>
              <a:rPr lang="he-IL" dirty="0"/>
              <a:t>בין </a:t>
            </a:r>
            <a:r>
              <a:rPr lang="en-US" dirty="0"/>
              <a:t>a</a:t>
            </a:r>
            <a:r>
              <a:rPr lang="he-IL" dirty="0"/>
              <a:t> ו- 2 עבור הפונקציה </a:t>
            </a:r>
            <a:r>
              <a:rPr lang="en-US" dirty="0"/>
              <a:t>f(x)</a:t>
            </a:r>
            <a:endParaRPr lang="he-IL" dirty="0"/>
          </a:p>
          <a:p>
            <a:pPr algn="r" rtl="1"/>
            <a:r>
              <a:rPr lang="he-IL" dirty="0"/>
              <a:t>בין 2 ו- </a:t>
            </a:r>
            <a:r>
              <a:rPr lang="en-US" dirty="0"/>
              <a:t>a+1</a:t>
            </a:r>
            <a:r>
              <a:rPr lang="he-IL" dirty="0"/>
              <a:t> עבור הפונקציה </a:t>
            </a:r>
            <a:r>
              <a:rPr lang="en-US" dirty="0"/>
              <a:t>g(x)</a:t>
            </a:r>
            <a:r>
              <a:rPr lang="he-IL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C549BA8-4822-4AE0-8182-08033EDEC9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2416" y="29934"/>
            <a:ext cx="6760026" cy="3383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52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12726</TotalTime>
  <Words>661</Words>
  <Application>Microsoft Office PowerPoint</Application>
  <PresentationFormat>Widescreen</PresentationFormat>
  <Paragraphs>62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MathType 7.0 Equation</vt:lpstr>
      <vt:lpstr>581 2019 קיץ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581 2020 קיץ מועד ב'</dc:title>
  <dc:creator>David Codish</dc:creator>
  <cp:lastModifiedBy>David Codish</cp:lastModifiedBy>
  <cp:revision>72</cp:revision>
  <dcterms:created xsi:type="dcterms:W3CDTF">2020-07-31T18:55:00Z</dcterms:created>
  <dcterms:modified xsi:type="dcterms:W3CDTF">2020-08-29T14:19:18Z</dcterms:modified>
</cp:coreProperties>
</file>