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4" r:id="rId4"/>
    <p:sldId id="279" r:id="rId5"/>
    <p:sldId id="285" r:id="rId6"/>
    <p:sldId id="286" r:id="rId7"/>
    <p:sldId id="287" r:id="rId8"/>
    <p:sldId id="288" r:id="rId9"/>
    <p:sldId id="28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8-23T12:59:37.78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39 262,'4'-15,"1"0,1 0,0 0,1 1,1 0,0 0,12-15,-14 23,0 0,0 0,0 0,1 1,-1 0,1 0,1 0,-1 1,1 0,-1 1,1 0,0 0,0 1,1-1,8 0,27 0,-1 1,1 2,57 8,-94-7,23 3,-1 1,48 16,-13-3,-49-15,-10-2,-1 0,1 0,0 0,-1 0,1 1,-1 0,1 0,-1 0,0 0,0 1,0 0,0 0,0 0,-1 0,1 0,5 8,18 27,-17-21,2-1,26 30,-34-42,0-1,-1 0,1 0,0 0,0 0,1-1,-1 1,1-1,-1 0,1 0,0-1,-1 1,1-1,0 0,0-1,10 1,151-20,-127 15,-1-2,0-1,-1-2,0-1,44-19,-77 27,0 1,-1-1,0 0,1 0,-1 0,0 0,0-1,0 1,0-1,0 0,-1 0,1 0,-1 0,3-5,-4 6,-1 0,1 0,0 0,-1 0,0 0,1 0,-1 0,0 0,0 0,0 0,-1-1,1 1,0 0,-1 0,1 0,-1 0,0 0,0 1,1-1,-1 0,-1 0,1 0,0 1,0-1,-1 1,1-1,0 1,-3-2,-1-2,0 1,0 0,-1 0,1 1,-1-1,0 1,0 1,0-1,0 1,-8-2,-6 0,-40-3,46 7,0-1,0-1,0-1,1 0,-1 0,-19-9,7 1,-1 1,0 1,0 1,0 1,-1 2,-44-4,-174 8,120 4,68-4,0 3,-85 14,114-12,-54 1,60-5,0 1,0 1,-44 10,48-6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965D-1633-4FD0-8CA0-5A7469D6D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DCD8CC-2963-4544-ABF7-47F53745D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0F86B-13EA-45CE-A33E-15E28D0E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7FAD5-A050-4498-9F8C-06ECDB46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E9CBD-5A0C-4E73-B150-AAB15D19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8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A12A1-05CF-4439-BACE-75629543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F047CD-52EA-4A57-9688-BF2393596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9EB58-D854-4795-BE37-FA2CAE17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0E0FC-C6A6-44FE-B473-F8EA81CE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FCB27-D3D9-4BD8-9ADF-7AC25AA17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1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8D332-3350-4482-AD26-BBA5234B5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A9B30E-EE11-4842-83DD-0EF74922C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1FCFB-1B45-4034-965B-5BC380A2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FB7E-90B9-4253-8A81-F04C29B3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E7E34-26F1-4008-A512-8E8B47DC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9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F6C38-8180-4795-98C3-209BD979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D2018-6703-49FD-A7D4-38865ED54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48F4-BF2F-4253-99B3-452BA8C6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7662D-0EFA-462E-80A1-AFF60D0B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C65C6-2A6C-48D6-BF43-F61FBADB7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975-585C-4B97-93E5-CAABEC14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AEFDC-11D0-4ED1-9012-43191149A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A7B01-0D02-4E95-97CF-A52FCA34E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5CF2E-11D2-46D7-8D03-45C62DF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F99AC-7067-4851-A5C7-B96C6A11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63F9-150C-4556-B9ED-ABD7A3F63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04EC-0AC2-4525-9427-5AFBE147B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C78C7-E152-4317-A9DE-8D216D114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1AA2E-E2F1-487E-AEA2-ADDA54CCE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D7C5E-5CCB-481E-817B-CE2637D2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0B145-A18A-4DF9-ABA1-8DB4B71F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6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80666-0BB6-4F9E-B2A2-30B379115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3761C-733D-40DE-B80A-290061ADE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CA8CA-74E6-45B8-B502-EFA69059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AC3F95-C211-4331-AFC5-53F732D5F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34D39A-B670-41DC-A075-CF78AEA6C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D1D52-F9AC-4474-BD26-363AC618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508B77-A6E4-4805-8D9F-164560B1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1A03B6-A47F-4D85-99CD-1277C36F4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72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F8AE-58EF-41DA-8242-BED778B8B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C13C7-B787-4E09-B37A-DE341A9EB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B6DFA-4A6B-4311-B484-56B4BAD9D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7B6514-D58E-445D-B312-3E31022AC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41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C0745C-3A7C-4EA7-963B-AF7C52A3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DC208-B03E-41B7-B49D-792A877E4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18544-E231-4977-BE9D-0CD911002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4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4BF7-6914-40D9-A628-86E67E843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7CC99-3BC7-4C04-A5E1-28571C3C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2ADC5C-8CD4-4044-BDC2-724891F05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35CAD-FD3A-46C6-8084-E9FCB2F3A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A3EDD-4F56-4634-AE90-FE7BCB31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18293-F4E6-4F92-BE57-74FCA584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6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4BCDA-BDA0-42EE-B2E6-850264EE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41450-A98B-43C4-8DE8-8AE6FFEBC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26274C-87F4-4F6E-9C04-3E379E307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FE4CE-B5DE-4946-BCFB-6900A726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EF85D-D602-4477-8821-1298744C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61C32-3198-4FA8-8E2B-DDA4424F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4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FD86E8-FA9A-4CA1-B6CB-E953526A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1EBD8-08CC-447B-ABBB-04AA73DB6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CCEF-1499-4E4E-A5F5-5EEBF7E97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2337-47A9-4A02-9F3B-8BF0E70D68E9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32EC9-E71F-4DC7-9998-C106CA73C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6C34C-4F03-45D4-BFB6-CF2E0D72B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F4A7F90D-ECF6-42AF-BBD3-E04708E23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3864" r="26983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DAAA1-0D46-4973-BA72-5971A00F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2621975"/>
            <a:ext cx="4023360" cy="17045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rtl="1"/>
            <a:r>
              <a:rPr lang="he-IL" sz="4800" dirty="0"/>
              <a:t>581</a:t>
            </a:r>
            <a:br>
              <a:rPr lang="he-IL" sz="4800" dirty="0"/>
            </a:br>
            <a:r>
              <a:rPr lang="he-IL" sz="4800" dirty="0"/>
              <a:t>2020 מועד חורף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03472-6372-4F47-9AAB-4CEF24843086}"/>
              </a:ext>
            </a:extLst>
          </p:cNvPr>
          <p:cNvSpPr txBox="1"/>
          <p:nvPr/>
        </p:nvSpPr>
        <p:spPr>
          <a:xfrm>
            <a:off x="1540748" y="4770506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2400" dirty="0"/>
              <a:t>ד"ר דוד קודיש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7827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E1AADA8-2B27-4931-B670-A42F3A64F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210" y="0"/>
            <a:ext cx="6771054" cy="29764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250215" y="224536"/>
            <a:ext cx="4346686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לקרוא את הסיפור לפחות פעמיים לוודא הבנה שלו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270167" y="1107260"/>
            <a:ext cx="4346685" cy="4520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לשים לב ליחידות</a:t>
            </a:r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44C19A7-D751-44F3-A49D-33A5F4762559}"/>
              </a:ext>
            </a:extLst>
          </p:cNvPr>
          <p:cNvGrpSpPr/>
          <p:nvPr/>
        </p:nvGrpSpPr>
        <p:grpSpPr>
          <a:xfrm>
            <a:off x="5158039" y="3792682"/>
            <a:ext cx="6222577" cy="416758"/>
            <a:chOff x="5158039" y="3429000"/>
            <a:chExt cx="6222577" cy="416758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A499B45F-665B-479D-A6C0-C2164CAFD0E8}"/>
                </a:ext>
              </a:extLst>
            </p:cNvPr>
            <p:cNvCxnSpPr/>
            <p:nvPr/>
          </p:nvCxnSpPr>
          <p:spPr>
            <a:xfrm flipH="1">
              <a:off x="5467739" y="3533842"/>
              <a:ext cx="54677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8D8539A-FA4F-4487-BB46-DB5F680A1120}"/>
                </a:ext>
              </a:extLst>
            </p:cNvPr>
            <p:cNvSpPr txBox="1"/>
            <p:nvPr/>
          </p:nvSpPr>
          <p:spPr>
            <a:xfrm>
              <a:off x="11066106" y="3429000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he-IL" dirty="0"/>
                <a:t>א</a:t>
              </a:r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CCFE16B-62EF-42B2-9328-4457027AA728}"/>
                </a:ext>
              </a:extLst>
            </p:cNvPr>
            <p:cNvSpPr txBox="1"/>
            <p:nvPr/>
          </p:nvSpPr>
          <p:spPr>
            <a:xfrm>
              <a:off x="5158039" y="3476426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he-IL" dirty="0"/>
                <a:t>ב</a:t>
              </a:r>
              <a:endParaRPr lang="en-US" dirty="0"/>
            </a:p>
          </p:txBody>
        </p:sp>
      </p:grpSp>
      <p:pic>
        <p:nvPicPr>
          <p:cNvPr id="11" name="Graphic 10" descr="Convertible">
            <a:extLst>
              <a:ext uri="{FF2B5EF4-FFF2-40B4-BE49-F238E27FC236}">
                <a16:creationId xmlns:a16="http://schemas.microsoft.com/office/drawing/2014/main" id="{616BA0F7-ADC8-48E2-807D-29A1946AC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763811" y="3268425"/>
            <a:ext cx="604589" cy="663243"/>
          </a:xfrm>
          <a:prstGeom prst="rect">
            <a:avLst/>
          </a:prstGeom>
        </p:spPr>
      </p:pic>
      <p:pic>
        <p:nvPicPr>
          <p:cNvPr id="13" name="Graphic 12" descr="Truck">
            <a:extLst>
              <a:ext uri="{FF2B5EF4-FFF2-40B4-BE49-F238E27FC236}">
                <a16:creationId xmlns:a16="http://schemas.microsoft.com/office/drawing/2014/main" id="{DB423C54-CFA4-45FC-88F4-08B1BC5B47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0706795" y="4070655"/>
            <a:ext cx="747351" cy="561947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249F36C-3F18-4B10-A378-526B37FD0C60}"/>
              </a:ext>
            </a:extLst>
          </p:cNvPr>
          <p:cNvCxnSpPr>
            <a:cxnSpLocks/>
          </p:cNvCxnSpPr>
          <p:nvPr/>
        </p:nvCxnSpPr>
        <p:spPr>
          <a:xfrm>
            <a:off x="9705109" y="3268425"/>
            <a:ext cx="0" cy="1542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9EC14F8-5A82-4A81-B356-BF26ACD7A85D}"/>
              </a:ext>
            </a:extLst>
          </p:cNvPr>
          <p:cNvCxnSpPr>
            <a:cxnSpLocks/>
          </p:cNvCxnSpPr>
          <p:nvPr/>
        </p:nvCxnSpPr>
        <p:spPr>
          <a:xfrm>
            <a:off x="10781129" y="3268425"/>
            <a:ext cx="0" cy="1542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4FC01F7-EEEF-43A7-B560-664A18508D88}"/>
              </a:ext>
            </a:extLst>
          </p:cNvPr>
          <p:cNvCxnSpPr>
            <a:cxnSpLocks/>
          </p:cNvCxnSpPr>
          <p:nvPr/>
        </p:nvCxnSpPr>
        <p:spPr>
          <a:xfrm>
            <a:off x="5485057" y="3340147"/>
            <a:ext cx="0" cy="1542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2845431-223E-4EFA-A160-B63F975B61CB}"/>
              </a:ext>
            </a:extLst>
          </p:cNvPr>
          <p:cNvSpPr txBox="1"/>
          <p:nvPr/>
        </p:nvSpPr>
        <p:spPr>
          <a:xfrm>
            <a:off x="9853676" y="4882713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he-IL" dirty="0"/>
              <a:t>15 ק"מ</a:t>
            </a: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F6A7DA-909E-48D7-B586-DB3B34DA5245}"/>
              </a:ext>
            </a:extLst>
          </p:cNvPr>
          <p:cNvSpPr txBox="1"/>
          <p:nvPr/>
        </p:nvSpPr>
        <p:spPr>
          <a:xfrm>
            <a:off x="7348489" y="4882713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he-IL" dirty="0"/>
              <a:t>81 ק"מ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BB0E65FD-DC81-489A-9DB8-398DB8637D3B}"/>
                  </a:ext>
                </a:extLst>
              </p14:cNvPr>
              <p14:cNvContentPartPr/>
              <p14:nvPr/>
            </p14:nvContentPartPr>
            <p14:xfrm>
              <a:off x="8898562" y="1861994"/>
              <a:ext cx="510480" cy="11340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BB0E65FD-DC81-489A-9DB8-398DB8637D3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844922" y="1753994"/>
                <a:ext cx="618120" cy="329040"/>
              </a:xfrm>
              <a:prstGeom prst="rect">
                <a:avLst/>
              </a:prstGeom>
            </p:spPr>
          </p:pic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F1257E1F-8DDC-4613-A4A8-D84F6CCA9421}"/>
              </a:ext>
            </a:extLst>
          </p:cNvPr>
          <p:cNvSpPr txBox="1"/>
          <p:nvPr/>
        </p:nvSpPr>
        <p:spPr>
          <a:xfrm>
            <a:off x="270167" y="1791062"/>
            <a:ext cx="4346686" cy="1845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שלושת המקרים:</a:t>
            </a:r>
          </a:p>
          <a:p>
            <a:pPr marL="342900" indent="-342900">
              <a:buAutoNum type="arabicPeriod"/>
            </a:pPr>
            <a:r>
              <a:rPr lang="he-IL" dirty="0"/>
              <a:t>לפני העצירה של המכונית</a:t>
            </a:r>
          </a:p>
          <a:p>
            <a:pPr marL="342900" indent="-342900">
              <a:buAutoNum type="arabicPeriod"/>
            </a:pPr>
            <a:r>
              <a:rPr lang="he-IL" dirty="0"/>
              <a:t>המשאית עוקפת את המכונית כשזו עדיין תקועה</a:t>
            </a:r>
          </a:p>
          <a:p>
            <a:pPr marL="342900" indent="-342900">
              <a:buAutoNum type="arabicPeriod"/>
            </a:pPr>
            <a:r>
              <a:rPr lang="he-IL" dirty="0"/>
              <a:t>אחרי שהמכונית מתחילה לנסוע ולפני עיר ב'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1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-0.11159 -0.0020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6" y="-1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-0.06692 -0.0023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-1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92 -0.00231 L -0.17487 -7.40741E-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4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487 -7.40741E-7 L -0.44843 -7.40741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5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59 -0.00208 L -0.45078 -0.0020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6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5" grpId="0"/>
      <p:bldP spid="26" grpId="0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7F009CA-8EF3-45A9-8BE6-9092F21F4CC4}"/>
              </a:ext>
            </a:extLst>
          </p:cNvPr>
          <p:cNvSpPr txBox="1"/>
          <p:nvPr/>
        </p:nvSpPr>
        <p:spPr>
          <a:xfrm>
            <a:off x="362829" y="3208698"/>
            <a:ext cx="4234069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בסכום הסדרה יש 50 אברים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36011B3-8AB7-4E43-8FC7-53102D23BE5C}"/>
              </a:ext>
            </a:extLst>
          </p:cNvPr>
          <p:cNvGrpSpPr/>
          <p:nvPr/>
        </p:nvGrpSpPr>
        <p:grpSpPr>
          <a:xfrm>
            <a:off x="362831" y="224536"/>
            <a:ext cx="4234069" cy="658187"/>
            <a:chOff x="362831" y="224536"/>
            <a:chExt cx="4234069" cy="65818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F95C71F-0A26-453C-AC3B-40F48BE997DA}"/>
                </a:ext>
              </a:extLst>
            </p:cNvPr>
            <p:cNvSpPr txBox="1"/>
            <p:nvPr/>
          </p:nvSpPr>
          <p:spPr>
            <a:xfrm>
              <a:off x="362831" y="224536"/>
              <a:ext cx="4234069" cy="6581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noAutofit/>
            </a:bodyPr>
            <a:lstStyle/>
            <a:p>
              <a:pPr algn="r" rtl="1"/>
              <a:r>
                <a:rPr lang="he-IL" dirty="0"/>
                <a:t>כשנתון איבר בסדרה חשבונית/הנדסית, כדאי להביע אותה כאיבר כללי:</a:t>
              </a:r>
              <a:endParaRPr lang="en-US" dirty="0"/>
            </a:p>
          </p:txBody>
        </p:sp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5EE4E10D-5E51-4407-800A-D9672C38458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51963731"/>
                </p:ext>
              </p:extLst>
            </p:nvPr>
          </p:nvGraphicFramePr>
          <p:xfrm>
            <a:off x="485631" y="508073"/>
            <a:ext cx="1724025" cy="374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3" name="Equation" r:id="rId4" imgW="1054080" imgH="228600" progId="Equation.DSMT4">
                    <p:embed/>
                  </p:oleObj>
                </mc:Choice>
                <mc:Fallback>
                  <p:oleObj name="Equation" r:id="rId4" imgW="1054080" imgH="228600" progId="Equation.DSMT4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5EE4E10D-5E51-4407-800A-D9672C38458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85631" y="508073"/>
                          <a:ext cx="1724025" cy="3746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4644B2F-6A50-44BA-8C10-2E57BD9E88B8}"/>
              </a:ext>
            </a:extLst>
          </p:cNvPr>
          <p:cNvSpPr txBox="1"/>
          <p:nvPr/>
        </p:nvSpPr>
        <p:spPr>
          <a:xfrm>
            <a:off x="362831" y="1140235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לא נתון שסדרה </a:t>
            </a:r>
            <a:r>
              <a:rPr lang="en-US" dirty="0"/>
              <a:t>C</a:t>
            </a:r>
            <a:r>
              <a:rPr lang="he-IL" dirty="0"/>
              <a:t> חשבונית/הנדסית אז צריך להוכיח את זה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29" y="2055933"/>
            <a:ext cx="4234069" cy="947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כדי למצוא את </a:t>
            </a:r>
            <a:r>
              <a:rPr lang="en-US" dirty="0"/>
              <a:t>p</a:t>
            </a:r>
            <a:r>
              <a:rPr lang="he-IL" dirty="0"/>
              <a:t> ו- </a:t>
            </a:r>
            <a:r>
              <a:rPr lang="en-US" dirty="0"/>
              <a:t>k</a:t>
            </a:r>
            <a:r>
              <a:rPr lang="he-IL" dirty="0"/>
              <a:t>, צריך לזכור שהם שלמים, ושכבר מצאנו את </a:t>
            </a:r>
            <a:r>
              <a:rPr lang="en-US" dirty="0"/>
              <a:t>a1</a:t>
            </a:r>
            <a:r>
              <a:rPr lang="he-IL" dirty="0"/>
              <a:t> גם מספרית וגם בעזרת הבעה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02D46E-8D81-4408-A2C2-D828C8A4E6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5909" y="41552"/>
            <a:ext cx="6476534" cy="388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1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בשאלות של כדים/כדורים נוח להשתמש בעץ או בחישוב ישיר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29" y="1559335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pPr algn="l" rtl="0"/>
            <a:r>
              <a:rPr lang="en-US" dirty="0"/>
              <a:t>P(</a:t>
            </a:r>
            <a:r>
              <a:rPr lang="he-IL" dirty="0"/>
              <a:t>שני כדורים בצבעים שונים</a:t>
            </a:r>
            <a:r>
              <a:rPr lang="en-US" dirty="0"/>
              <a:t>) = </a:t>
            </a:r>
          </a:p>
          <a:p>
            <a:pPr algn="l" rtl="0"/>
            <a:r>
              <a:rPr lang="en-US" dirty="0"/>
              <a:t>	1 - P(</a:t>
            </a:r>
            <a:r>
              <a:rPr lang="he-IL" dirty="0"/>
              <a:t>שני כדורים בצבעים זהים</a:t>
            </a:r>
            <a:r>
              <a:rPr lang="en-US" dirty="0"/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62829" y="2390083"/>
            <a:ext cx="4234069" cy="636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עדיף לחשב את ההסתברות להוציא אדום ב- 3 או פחות הוצאות ולחשב את המשלים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8E6A40-6D27-4009-A95B-F8D1481E4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981" y="69190"/>
            <a:ext cx="6552462" cy="352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5" y="1350527"/>
            <a:ext cx="4035961" cy="6276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כדי להוכיח מרובע חסום, יש להראות זוויות נגדיות משלימות ל- 180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D30BE1A-982F-40BD-A4F3-F25985A4DCD2}"/>
              </a:ext>
            </a:extLst>
          </p:cNvPr>
          <p:cNvGrpSpPr/>
          <p:nvPr/>
        </p:nvGrpSpPr>
        <p:grpSpPr>
          <a:xfrm>
            <a:off x="356457" y="148950"/>
            <a:ext cx="4493160" cy="1003521"/>
            <a:chOff x="800199" y="490278"/>
            <a:chExt cx="4493160" cy="100352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F692D0-4D6A-411F-A40D-E53F35011C8E}"/>
                </a:ext>
              </a:extLst>
            </p:cNvPr>
            <p:cNvSpPr txBox="1"/>
            <p:nvPr/>
          </p:nvSpPr>
          <p:spPr>
            <a:xfrm>
              <a:off x="800199" y="570469"/>
              <a:ext cx="4035960" cy="923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he-IL" dirty="0"/>
                <a:t>כאשר נתון חוצה זווית:</a:t>
              </a:r>
            </a:p>
            <a:p>
              <a:pPr marL="342900" indent="-342900" algn="r" rtl="1">
                <a:buAutoNum type="arabicPeriod"/>
              </a:pPr>
              <a:r>
                <a:rPr lang="he-IL" dirty="0"/>
                <a:t>משפט חוצה זווית</a:t>
              </a:r>
            </a:p>
            <a:p>
              <a:pPr marL="342900" indent="-342900" algn="r" rtl="1">
                <a:buAutoNum type="arabicPeriod"/>
              </a:pPr>
              <a:r>
                <a:rPr lang="he-IL" dirty="0"/>
                <a:t>לסמן את הזוויות השוות כ- </a:t>
              </a:r>
              <a:r>
                <a:rPr lang="en-US" dirty="0"/>
                <a:t>α</a:t>
              </a:r>
              <a:r>
                <a:rPr lang="he-IL" dirty="0"/>
                <a:t> או </a:t>
              </a:r>
              <a:r>
                <a:rPr lang="en-US" dirty="0"/>
                <a:t>β</a:t>
              </a:r>
              <a:endParaRPr lang="he-IL" dirty="0"/>
            </a:p>
          </p:txBody>
        </p:sp>
        <p:pic>
          <p:nvPicPr>
            <p:cNvPr id="15" name="Graphic 14" descr="Information">
              <a:extLst>
                <a:ext uri="{FF2B5EF4-FFF2-40B4-BE49-F238E27FC236}">
                  <a16:creationId xmlns:a16="http://schemas.microsoft.com/office/drawing/2014/main" id="{9A736A9C-DCE7-4D9A-A957-E99B4C92F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36159" y="490278"/>
              <a:ext cx="457200" cy="457200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2176262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נתון קוטר, נחפש זווית היקפית שנשענת עליו.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5" y="4486380"/>
            <a:ext cx="403596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יחס צלעות נוח למצוא לפי יחס דמיון במשולשים דומים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3F8C15-7823-48F5-A141-F3346D6836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3455" y="35173"/>
            <a:ext cx="5715000" cy="34766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A7291DD-FEF2-491E-BE15-EB15D0C0192D}"/>
              </a:ext>
            </a:extLst>
          </p:cNvPr>
          <p:cNvSpPr txBox="1"/>
          <p:nvPr/>
        </p:nvSpPr>
        <p:spPr>
          <a:xfrm>
            <a:off x="356456" y="3020649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 שווה צלעות, כל התיכונים, חוצי הזוויות והגבהים שווים זה לזה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1492A1-E0D9-4779-AB36-C29229D7D904}"/>
              </a:ext>
            </a:extLst>
          </p:cNvPr>
          <p:cNvSpPr txBox="1"/>
          <p:nvPr/>
        </p:nvSpPr>
        <p:spPr>
          <a:xfrm>
            <a:off x="356456" y="3892014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מפגש תיכונים מחלק כל תיכון ביחס של 1:2</a:t>
            </a:r>
          </a:p>
        </p:txBody>
      </p:sp>
    </p:spTree>
    <p:extLst>
      <p:ext uri="{BB962C8B-B14F-4D97-AF65-F5344CB8AC3E}">
        <p14:creationId xmlns:p14="http://schemas.microsoft.com/office/powerpoint/2010/main" val="322652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9" grpId="0" animBg="1"/>
      <p:bldP spid="13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יש שני משולשים עם הזוויות הנתונות (משהו עם </a:t>
            </a:r>
            <a:r>
              <a:rPr lang="en-US" dirty="0"/>
              <a:t>α</a:t>
            </a:r>
            <a:r>
              <a:rPr lang="he-IL" dirty="0"/>
              <a:t> ו- </a:t>
            </a:r>
            <a:r>
              <a:rPr lang="en-US" dirty="0"/>
              <a:t>β</a:t>
            </a:r>
            <a:r>
              <a:rPr lang="he-IL" dirty="0"/>
              <a:t> ) וצלע משותפת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8CEDA8-82BD-4F6B-BCE6-3A807812847C}"/>
              </a:ext>
            </a:extLst>
          </p:cNvPr>
          <p:cNvSpPr txBox="1"/>
          <p:nvPr/>
        </p:nvSpPr>
        <p:spPr>
          <a:xfrm>
            <a:off x="356455" y="1065659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יש נוסחה לחישוב שטח משולש בעזרת צלע אחת ו- 3 זוויות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1684E2-1A81-4C41-AC66-B3F2DAF96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227" y="24342"/>
            <a:ext cx="6731213" cy="28227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94AB015-DF65-4694-B142-BE7A840FF262}"/>
              </a:ext>
            </a:extLst>
          </p:cNvPr>
          <p:cNvSpPr txBox="1"/>
          <p:nvPr/>
        </p:nvSpPr>
        <p:spPr>
          <a:xfrm>
            <a:off x="356455" y="1888243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 שחסום במעגל, קלאסי להשתמש במשפט הסינוסים. </a:t>
            </a:r>
          </a:p>
        </p:txBody>
      </p:sp>
    </p:spTree>
    <p:extLst>
      <p:ext uri="{BB962C8B-B14F-4D97-AF65-F5344CB8AC3E}">
        <p14:creationId xmlns:p14="http://schemas.microsoft.com/office/powerpoint/2010/main" val="332844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בתחום ההגדרה, יש משוואה ריבועית במכנה. שימו לב שלקוסינוס יש שני פתרונות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7" y="1003156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|</a:t>
            </a:r>
            <a:r>
              <a:rPr lang="en-US" dirty="0"/>
              <a:t>f(x)+2</a:t>
            </a:r>
            <a:r>
              <a:rPr lang="he-IL" dirty="0"/>
              <a:t>| מעלה את הפונקציה ב- 2 ואז עושה ערך מוחלט (כל השלילי יהפוך לחיובי)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4F7543-EE32-4871-8313-30C98316B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721" y="0"/>
            <a:ext cx="6058722" cy="29821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AE175B-8F05-4C0F-8EFB-D233534C5E9A}"/>
              </a:ext>
            </a:extLst>
          </p:cNvPr>
          <p:cNvSpPr txBox="1"/>
          <p:nvPr/>
        </p:nvSpPr>
        <p:spPr>
          <a:xfrm>
            <a:off x="356457" y="1903702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+2</a:t>
            </a:r>
            <a:r>
              <a:rPr lang="he-IL" dirty="0"/>
              <a:t>|</a:t>
            </a:r>
            <a:r>
              <a:rPr lang="en-US" dirty="0"/>
              <a:t>f(x)</a:t>
            </a:r>
            <a:r>
              <a:rPr lang="he-IL" dirty="0"/>
              <a:t>| עושה ערך מוחלט (כל השלילי יהפוך לחיובי), ואז מעלה בעוד 2</a:t>
            </a:r>
          </a:p>
        </p:txBody>
      </p:sp>
    </p:spTree>
    <p:extLst>
      <p:ext uri="{BB962C8B-B14F-4D97-AF65-F5344CB8AC3E}">
        <p14:creationId xmlns:p14="http://schemas.microsoft.com/office/powerpoint/2010/main" val="16090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תחומי חיוביות אפשר למצוא גרפית (ע"ס שרטוט)</a:t>
            </a:r>
            <a:r>
              <a:rPr lang="en-US" dirty="0"/>
              <a:t> </a:t>
            </a:r>
            <a:r>
              <a:rPr lang="he-IL" dirty="0"/>
              <a:t>או לפתור אי-</a:t>
            </a:r>
            <a:r>
              <a:rPr lang="he-IL" dirty="0" err="1"/>
              <a:t>שיוויון</a:t>
            </a:r>
            <a:r>
              <a:rPr lang="he-IL" dirty="0"/>
              <a:t> </a:t>
            </a:r>
            <a:r>
              <a:rPr lang="en-US" dirty="0"/>
              <a:t>f(x)&gt;0</a:t>
            </a:r>
            <a:endParaRPr lang="he-IL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1046058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לחשב את תחום ההגדרה של השורש לפי הסעיף הקודם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402486" y="5447837"/>
            <a:ext cx="4035961" cy="1215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ההבדל בין תחומי ההגדרה של </a:t>
            </a:r>
            <a:r>
              <a:rPr lang="en-US" dirty="0"/>
              <a:t>g(x)</a:t>
            </a:r>
            <a:r>
              <a:rPr lang="he-IL" dirty="0"/>
              <a:t> ו- </a:t>
            </a:r>
            <a:r>
              <a:rPr lang="en-US" dirty="0"/>
              <a:t>h(x)</a:t>
            </a:r>
            <a:r>
              <a:rPr lang="he-IL" dirty="0"/>
              <a:t> הוא שב- </a:t>
            </a:r>
            <a:r>
              <a:rPr lang="en-US" dirty="0"/>
              <a:t>h(x)</a:t>
            </a:r>
            <a:r>
              <a:rPr lang="he-IL" dirty="0"/>
              <a:t> גם המונה וגם המכנה צריכים להיות אי-שליליים. למכנה בלי קשר אסור להיות שווה ל- 0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015171-943C-4C44-856E-47B5EA79B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373" y="0"/>
            <a:ext cx="6471069" cy="41771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0E34A4-5FE9-4520-A9B3-7696E903C7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56" y="1779847"/>
            <a:ext cx="4128023" cy="358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5" y="2243198"/>
            <a:ext cx="4035961" cy="10195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השטח </a:t>
            </a:r>
            <a:r>
              <a:rPr lang="en-US" dirty="0"/>
              <a:t>A</a:t>
            </a:r>
            <a:r>
              <a:rPr lang="he-IL" dirty="0"/>
              <a:t> (המנוקד) קבוע ולא משתנה לעולם. כאשר המונה </a:t>
            </a:r>
            <a:r>
              <a:rPr lang="en-US" dirty="0"/>
              <a:t>A</a:t>
            </a:r>
            <a:r>
              <a:rPr lang="he-IL" dirty="0"/>
              <a:t> קבוע, מכנה מינימלי ייתן מנה מקסימלית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כדי למצוא משוואת ישר צריך נקודה (</a:t>
            </a:r>
            <a:r>
              <a:rPr lang="en-US" dirty="0"/>
              <a:t>t, ?</a:t>
            </a:r>
            <a:r>
              <a:rPr lang="he-IL" dirty="0"/>
              <a:t>) ושיפוע </a:t>
            </a:r>
            <a:r>
              <a:rPr lang="en-US" dirty="0"/>
              <a:t>f’(t)</a:t>
            </a:r>
            <a:endParaRPr lang="he-IL" dirty="0"/>
          </a:p>
          <a:p>
            <a:pPr algn="l"/>
            <a:r>
              <a:rPr lang="en-US" dirty="0"/>
              <a:t>y-y</a:t>
            </a:r>
            <a:r>
              <a:rPr lang="en-US" baseline="-25000" dirty="0"/>
              <a:t>1</a:t>
            </a:r>
            <a:r>
              <a:rPr lang="en-US" dirty="0"/>
              <a:t>=m(x-x</a:t>
            </a:r>
            <a:r>
              <a:rPr lang="en-US" baseline="-25000" dirty="0"/>
              <a:t>1</a:t>
            </a:r>
            <a:r>
              <a:rPr lang="en-US" dirty="0"/>
              <a:t>)</a:t>
            </a:r>
            <a:endParaRPr lang="he-IL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1374669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השטח המקווקו הוא שטח משולש פחות אינטגרל של הפרבולה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35FE1B-F900-4F9C-8EDC-C871C27F0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165" y="0"/>
            <a:ext cx="6738840" cy="376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7478</TotalTime>
  <Words>415</Words>
  <Application>Microsoft Office PowerPoint</Application>
  <PresentationFormat>Widescreen</PresentationFormat>
  <Paragraphs>41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Equation</vt:lpstr>
      <vt:lpstr>581 2020 מועד חורף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581 2020 קיץ מועד ב'</dc:title>
  <dc:creator>David Codish</dc:creator>
  <cp:lastModifiedBy>David Codish</cp:lastModifiedBy>
  <cp:revision>37</cp:revision>
  <dcterms:created xsi:type="dcterms:W3CDTF">2020-07-31T18:55:00Z</dcterms:created>
  <dcterms:modified xsi:type="dcterms:W3CDTF">2020-09-04T06:39:49Z</dcterms:modified>
</cp:coreProperties>
</file>