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2" r:id="rId2"/>
    <p:sldId id="283" r:id="rId3"/>
    <p:sldId id="284" r:id="rId4"/>
    <p:sldId id="279" r:id="rId5"/>
    <p:sldId id="285" r:id="rId6"/>
    <p:sldId id="286" r:id="rId7"/>
    <p:sldId id="287" r:id="rId8"/>
    <p:sldId id="288" r:id="rId9"/>
    <p:sldId id="289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57" d="100"/>
          <a:sy n="57" d="100"/>
        </p:scale>
        <p:origin x="68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07-31T18:53:18.708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1474 1,'81'12,"116"3,-169-13,169 21,-193-23,0 1,1-1,0 1,-1 0,1 0,-1 1,1-1,7 5,-12-6,0 0,0 1,0-1,1 0,-1 0,0 0,0 1,0-1,0 0,0 0,0 1,1-1,-1 0,0 0,0 1,0-1,0 0,0 0,0 1,0-1,0 0,0 0,0 1,0-1,0 0,0 0,0 1,-1-1,1 0,0 0,0 1,0-1,0 0,0 0,0 0,-1 1,1-1,0 0,0 0,0 0,-1 1,1-1,0 0,0 0,0 0,-1 0,1 0,0 0,0 0,-1 1,1-1,0 0,0 0,-1 0,1 0,0 0,0 0,-1 0,1 0,0 0,0 0,-1-1,-18 5,-51 1,-86-6,61-1,50 1,1-2,0-2,0-1,-45-14,55 12,0 2,-1 1,-38 0,-110 7,70 1,-215 13,230-1,-110 8,172-22,15-2,0 1,1 2,-1 0,1 0,0 2,0 1,-30 10,39-9,-1-2,-23 6,15-6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CE965D-1633-4FD0-8CA0-5A7469D6DD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DCD8CC-2963-4544-ABF7-47F53745D3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A0F86B-13EA-45CE-A33E-15E28D0E44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22337-47A9-4A02-9F3B-8BF0E70D68E9}" type="datetimeFigureOut">
              <a:rPr lang="en-US" smtClean="0"/>
              <a:t>8/1/2020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7FAD5-A050-4498-9F8C-06ECDB464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DE9CBD-5A0C-4E73-B150-AAB15D1960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F6BFD-8CFB-4E72-8A22-980B8B853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3826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FA12A1-05CF-4439-BACE-75629543F8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5F047CD-52EA-4A57-9688-BF23935966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89EB58-D854-4795-BE37-FA2CAE17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22337-47A9-4A02-9F3B-8BF0E70D68E9}" type="datetimeFigureOut">
              <a:rPr lang="en-US" smtClean="0"/>
              <a:t>8/1/2020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70E0FC-C6A6-44FE-B473-F8EA81CE42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FFCB27-D3D9-4BD8-9ADF-7AC25AA17F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F6BFD-8CFB-4E72-8A22-980B8B853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818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E38D332-3350-4482-AD26-BBA5234B54B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5A9B30E-EE11-4842-83DD-0EF74922CF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61FCFB-1B45-4034-965B-5BC380A26C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22337-47A9-4A02-9F3B-8BF0E70D68E9}" type="datetimeFigureOut">
              <a:rPr lang="en-US" smtClean="0"/>
              <a:t>8/1/2020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D2FB7E-90B9-4253-8A81-F04C29B323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5E7E34-26F1-4008-A512-8E8B47DC3E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F6BFD-8CFB-4E72-8A22-980B8B853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71981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2F6C38-8180-4795-98C3-209BD9793E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2D2018-6703-49FD-A7D4-38865ED546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E048F4-BF2F-4253-99B3-452BA8C6C4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22337-47A9-4A02-9F3B-8BF0E70D68E9}" type="datetimeFigureOut">
              <a:rPr lang="en-US" smtClean="0"/>
              <a:t>8/1/2020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B7662D-0EFA-462E-80A1-AFF60D0BB3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FC65C6-2A6C-48D6-BF43-F61FBADB74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F6BFD-8CFB-4E72-8A22-980B8B853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86906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18975-585C-4B97-93E5-CAABEC14E4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4AEFDC-11D0-4ED1-9012-43191149AE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9A7B01-0D02-4E95-97CF-A52FCA34E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22337-47A9-4A02-9F3B-8BF0E70D68E9}" type="datetimeFigureOut">
              <a:rPr lang="en-US" smtClean="0"/>
              <a:t>8/1/2020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F5CF2E-11D2-46D7-8D03-45C62DF669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2F99AC-7067-4851-A5C7-B96C6A116A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F6BFD-8CFB-4E72-8A22-980B8B853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754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A763F9-150C-4556-B9ED-ABD7A3F631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6604EC-0AC2-4525-9427-5AFBE147B3C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2C78C7-E152-4317-A9DE-8D216D1144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21AA2E-E2F1-487E-AEA2-ADDA54CCE2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22337-47A9-4A02-9F3B-8BF0E70D68E9}" type="datetimeFigureOut">
              <a:rPr lang="en-US" smtClean="0"/>
              <a:t>8/1/2020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8CD7C5E-5CCB-481E-817B-CE2637D232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F50B145-A18A-4DF9-ABA1-8DB4B71FAF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F6BFD-8CFB-4E72-8A22-980B8B853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62696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780666-0BB6-4F9E-B2A2-30B379115E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F3761C-733D-40DE-B80A-290061ADE2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83CA8CA-74E6-45B8-B502-EFA690593A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5AC3F95-C211-4331-AFC5-53F732D5F5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334D39A-B670-41DC-A075-CF78AEA6C37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22D1D52-F9AC-4474-BD26-363AC61891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22337-47A9-4A02-9F3B-8BF0E70D68E9}" type="datetimeFigureOut">
              <a:rPr lang="en-US" smtClean="0"/>
              <a:t>8/1/2020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B508B77-A6E4-4805-8D9F-164560B176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21A03B6-A47F-4D85-99CD-1277C36F46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F6BFD-8CFB-4E72-8A22-980B8B853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91721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A7F8AE-58EF-41DA-8242-BED778B8B7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1FC13C7-B787-4E09-B37A-DE341A9EBF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22337-47A9-4A02-9F3B-8BF0E70D68E9}" type="datetimeFigureOut">
              <a:rPr lang="en-US" smtClean="0"/>
              <a:t>8/1/2020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7AB6DFA-4A6B-4311-B484-56B4BAD9D2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B7B6514-D58E-445D-B312-3E31022AC0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F6BFD-8CFB-4E72-8A22-980B8B853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20414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DC0745C-3A7C-4EA7-963B-AF7C52A3FB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22337-47A9-4A02-9F3B-8BF0E70D68E9}" type="datetimeFigureOut">
              <a:rPr lang="en-US" smtClean="0"/>
              <a:t>8/1/2020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60DC208-B03E-41B7-B49D-792A877E48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818544-E231-4977-BE9D-0CD9110025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F6BFD-8CFB-4E72-8A22-980B8B853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8466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034BF7-6914-40D9-A628-86E67E8439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B7CC99-3BC7-4C04-A5E1-28571C3C8C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2ADC5C-8CD4-4044-BDC2-724891F055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8B35CAD-FD3A-46C6-8084-E9FCB2F3AF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22337-47A9-4A02-9F3B-8BF0E70D68E9}" type="datetimeFigureOut">
              <a:rPr lang="en-US" smtClean="0"/>
              <a:t>8/1/2020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9A3EDD-4F56-4634-AE90-FE7BCB3115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AA18293-F4E6-4F92-BE57-74FCA584C2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F6BFD-8CFB-4E72-8A22-980B8B853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9698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4BCDA-BDA0-42EE-B2E6-850264EEFA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4341450-A98B-43C4-8DE8-8AE6FFEBCF1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026274C-87F4-4F6E-9C04-3E379E307C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5BFE4CE-B5DE-4946-BCFB-6900A726F7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22337-47A9-4A02-9F3B-8BF0E70D68E9}" type="datetimeFigureOut">
              <a:rPr lang="en-US" smtClean="0"/>
              <a:t>8/1/2020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E3EF85D-D602-4477-8821-1298744C4F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461C32-3198-4FA8-8E2B-DDA4424F90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F6BFD-8CFB-4E72-8A22-980B8B853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1428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1FD86E8-FA9A-4CA1-B6CB-E953526AA9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91EBD8-08CC-447B-ABBB-04AA73DB63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2FCCEF-1499-4E4E-A5F5-5EEBF7E970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422337-47A9-4A02-9F3B-8BF0E70D68E9}" type="datetimeFigureOut">
              <a:rPr lang="en-US" smtClean="0"/>
              <a:t>8/1/2020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D32EC9-E71F-4DC7-9998-C106CA73C3C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56C34C-4F03-45D4-BFB6-CF2E0D72BD8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4F6BFD-8CFB-4E72-8A22-980B8B853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412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wmf"/><Relationship Id="rId3" Type="http://schemas.openxmlformats.org/officeDocument/2006/relationships/image" Target="../media/image2.png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1.bin"/><Relationship Id="rId10" Type="http://schemas.openxmlformats.org/officeDocument/2006/relationships/image" Target="../media/image6.wmf"/><Relationship Id="rId4" Type="http://schemas.openxmlformats.org/officeDocument/2006/relationships/image" Target="../media/image7.png"/><Relationship Id="rId9" Type="http://schemas.openxmlformats.org/officeDocument/2006/relationships/oleObject" Target="../embeddings/oleObject3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customXml" Target="../ink/ink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0671A8AE-40A1-4631-A6B8-581AFF0654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F4A7F90D-ECF6-42AF-BBD3-E04708E2361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4" t="3864" r="26983" b="-1"/>
          <a:stretch/>
        </p:blipFill>
        <p:spPr>
          <a:xfrm>
            <a:off x="3523488" y="10"/>
            <a:ext cx="8668512" cy="6857990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AB58EF07-17C2-48CF-ABB0-EEF1F17CB8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" y="0"/>
            <a:ext cx="9339206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3000">
                <a:schemeClr val="bg1">
                  <a:alpha val="64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7DEDAAA1-0D46-4973-BA72-5971A00F3D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7981" y="2621975"/>
            <a:ext cx="4023360" cy="1704522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 rtl="1"/>
            <a:r>
              <a:rPr lang="he-IL" sz="4800" dirty="0"/>
              <a:t>581</a:t>
            </a:r>
            <a:br>
              <a:rPr lang="he-IL" sz="4800" dirty="0"/>
            </a:br>
            <a:r>
              <a:rPr lang="he-IL" sz="4800" dirty="0"/>
              <a:t>2020 קיץ מועד ב'</a:t>
            </a:r>
            <a:endParaRPr lang="en-US" sz="4800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AF2F604E-43BE-4DC3-B983-E07152336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9921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1029" y="4546920"/>
            <a:ext cx="3977640" cy="18288"/>
          </a:xfrm>
          <a:prstGeom prst="rect">
            <a:avLst/>
          </a:prstGeom>
          <a:solidFill>
            <a:schemeClr val="tx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B503472-6372-4F47-9AAB-4CEF24843086}"/>
              </a:ext>
            </a:extLst>
          </p:cNvPr>
          <p:cNvSpPr txBox="1"/>
          <p:nvPr/>
        </p:nvSpPr>
        <p:spPr>
          <a:xfrm>
            <a:off x="1540748" y="4770506"/>
            <a:ext cx="18582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e-IL" sz="2400" dirty="0"/>
              <a:t>ד"ר דוד קודיש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6278271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7758CEF-6AA6-42C3-89F2-0D09220D9D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2443" y="0"/>
            <a:ext cx="1039557" cy="155933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04FF1D1-14B1-493E-94AC-8F64E31C16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6900" y="0"/>
            <a:ext cx="6935234" cy="407323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F95C71F-0A26-453C-AC3B-40F48BE997DA}"/>
              </a:ext>
            </a:extLst>
          </p:cNvPr>
          <p:cNvSpPr txBox="1"/>
          <p:nvPr/>
        </p:nvSpPr>
        <p:spPr>
          <a:xfrm>
            <a:off x="362831" y="224536"/>
            <a:ext cx="4234069" cy="6581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algn="r" rtl="1"/>
            <a:r>
              <a:rPr lang="he-IL" dirty="0"/>
              <a:t>צריך לקרוא את הסיפור לפחות פעמיים לוודא הבנה שלו</a:t>
            </a:r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4644B2F-6A50-44BA-8C10-2E57BD9E88B8}"/>
              </a:ext>
            </a:extLst>
          </p:cNvPr>
          <p:cNvSpPr txBox="1"/>
          <p:nvPr/>
        </p:nvSpPr>
        <p:spPr>
          <a:xfrm>
            <a:off x="362831" y="1062543"/>
            <a:ext cx="4234069" cy="6581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>
            <a:defPPr>
              <a:defRPr lang="en-US"/>
            </a:defPPr>
            <a:lvl1pPr algn="r" rtl="1"/>
          </a:lstStyle>
          <a:p>
            <a:r>
              <a:rPr lang="he-IL" dirty="0"/>
              <a:t>זמן הריצה של אלון ביחס לטל – אם משך הריצה של טל </a:t>
            </a:r>
            <a:r>
              <a:rPr lang="en-US" dirty="0"/>
              <a:t>t</a:t>
            </a:r>
            <a:r>
              <a:rPr lang="he-IL" dirty="0"/>
              <a:t>, מה משך הריצה של אלון?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C7FA7F4-F163-4202-88F9-ABF65F5DAAFF}"/>
              </a:ext>
            </a:extLst>
          </p:cNvPr>
          <p:cNvSpPr txBox="1"/>
          <p:nvPr/>
        </p:nvSpPr>
        <p:spPr>
          <a:xfrm>
            <a:off x="362831" y="1909685"/>
            <a:ext cx="4234069" cy="9789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>
            <a:defPPr>
              <a:defRPr lang="en-US"/>
            </a:defPPr>
            <a:lvl1pPr algn="r" rtl="1"/>
          </a:lstStyle>
          <a:p>
            <a:r>
              <a:rPr lang="he-IL" dirty="0"/>
              <a:t>הנתון: "לפני 10:00" מצביע על אי </a:t>
            </a:r>
            <a:r>
              <a:rPr lang="he-IL" dirty="0" err="1"/>
              <a:t>שיוויון</a:t>
            </a:r>
            <a:r>
              <a:rPr lang="he-IL" dirty="0"/>
              <a:t>:</a:t>
            </a:r>
          </a:p>
          <a:p>
            <a:r>
              <a:rPr lang="he-IL" dirty="0"/>
              <a:t>משך </a:t>
            </a:r>
            <a:r>
              <a:rPr lang="he-IL" dirty="0" err="1"/>
              <a:t>השחיה</a:t>
            </a:r>
            <a:r>
              <a:rPr lang="he-IL" dirty="0"/>
              <a:t> של אלון קטן מ- 4</a:t>
            </a:r>
          </a:p>
          <a:p>
            <a:r>
              <a:rPr lang="he-IL" dirty="0"/>
              <a:t>משך הרכיבה גדול מ- 5 אבל קטן מ- 9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8199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7758CEF-6AA6-42C3-89F2-0D09220D9D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52443" y="0"/>
            <a:ext cx="1039557" cy="155933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D7F009CA-8EF3-45A9-8BE6-9092F21F4CC4}"/>
              </a:ext>
            </a:extLst>
          </p:cNvPr>
          <p:cNvSpPr txBox="1"/>
          <p:nvPr/>
        </p:nvSpPr>
        <p:spPr>
          <a:xfrm>
            <a:off x="362831" y="2679138"/>
            <a:ext cx="4234069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ההבדל בין הסכום של סדרה </a:t>
            </a:r>
            <a:r>
              <a:rPr lang="en-US" dirty="0"/>
              <a:t>a</a:t>
            </a:r>
            <a:r>
              <a:rPr lang="he-IL" dirty="0"/>
              <a:t> לזה של סדרה </a:t>
            </a:r>
            <a:r>
              <a:rPr lang="en-US" dirty="0"/>
              <a:t>c</a:t>
            </a:r>
            <a:r>
              <a:rPr lang="he-IL" dirty="0"/>
              <a:t> הוא באיבר הראשון של סדרה </a:t>
            </a:r>
            <a:r>
              <a:rPr lang="en-US" dirty="0"/>
              <a:t>c</a:t>
            </a:r>
            <a:r>
              <a:rPr lang="he-IL" dirty="0"/>
              <a:t>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F179FE3-1F43-4CD7-BE10-2CC8B6A013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88068" y="55109"/>
            <a:ext cx="6043613" cy="2024063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336011B3-8AB7-4E43-8FC7-53102D23BE5C}"/>
              </a:ext>
            </a:extLst>
          </p:cNvPr>
          <p:cNvGrpSpPr/>
          <p:nvPr/>
        </p:nvGrpSpPr>
        <p:grpSpPr>
          <a:xfrm>
            <a:off x="362831" y="224536"/>
            <a:ext cx="4234069" cy="658187"/>
            <a:chOff x="362831" y="224536"/>
            <a:chExt cx="4234069" cy="658187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7F95C71F-0A26-453C-AC3B-40F48BE997DA}"/>
                </a:ext>
              </a:extLst>
            </p:cNvPr>
            <p:cNvSpPr txBox="1"/>
            <p:nvPr/>
          </p:nvSpPr>
          <p:spPr>
            <a:xfrm>
              <a:off x="362831" y="224536"/>
              <a:ext cx="4234069" cy="6581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/>
              </a:solidFill>
            </a:ln>
          </p:spPr>
          <p:txBody>
            <a:bodyPr wrap="square" rtlCol="0">
              <a:noAutofit/>
            </a:bodyPr>
            <a:lstStyle/>
            <a:p>
              <a:pPr algn="r" rtl="1"/>
              <a:endParaRPr lang="en-US" dirty="0"/>
            </a:p>
          </p:txBody>
        </p:sp>
        <p:graphicFrame>
          <p:nvGraphicFramePr>
            <p:cNvPr id="3" name="Object 2">
              <a:extLst>
                <a:ext uri="{FF2B5EF4-FFF2-40B4-BE49-F238E27FC236}">
                  <a16:creationId xmlns:a16="http://schemas.microsoft.com/office/drawing/2014/main" id="{5EE4E10D-5E51-4407-800A-D9672C384582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1682172" y="413947"/>
            <a:ext cx="1371297" cy="37399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77" name="Equation" r:id="rId5" imgW="838080" imgH="228600" progId="Equation.DSMT4">
                    <p:embed/>
                  </p:oleObj>
                </mc:Choice>
                <mc:Fallback>
                  <p:oleObj name="Equation" r:id="rId5" imgW="838080" imgH="228600" progId="Equation.DSMT4">
                    <p:embed/>
                    <p:pic>
                      <p:nvPicPr>
                        <p:cNvPr id="3" name="Object 2">
                          <a:extLst>
                            <a:ext uri="{FF2B5EF4-FFF2-40B4-BE49-F238E27FC236}">
                              <a16:creationId xmlns:a16="http://schemas.microsoft.com/office/drawing/2014/main" id="{5EE4E10D-5E51-4407-800A-D9672C384582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682172" y="413947"/>
                          <a:ext cx="1371297" cy="37399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B18552F-1881-4064-BF50-E05DBF2CF6BB}"/>
              </a:ext>
            </a:extLst>
          </p:cNvPr>
          <p:cNvGrpSpPr/>
          <p:nvPr/>
        </p:nvGrpSpPr>
        <p:grpSpPr>
          <a:xfrm>
            <a:off x="362831" y="1140235"/>
            <a:ext cx="4234069" cy="501529"/>
            <a:chOff x="362831" y="1140235"/>
            <a:chExt cx="4234069" cy="501529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94644B2F-6A50-44BA-8C10-2E57BD9E88B8}"/>
                </a:ext>
              </a:extLst>
            </p:cNvPr>
            <p:cNvSpPr txBox="1"/>
            <p:nvPr/>
          </p:nvSpPr>
          <p:spPr>
            <a:xfrm>
              <a:off x="362831" y="1140235"/>
              <a:ext cx="4234069" cy="50152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/>
              </a:solidFill>
            </a:ln>
          </p:spPr>
          <p:txBody>
            <a:bodyPr wrap="square" rtlCol="0">
              <a:noAutofit/>
            </a:bodyPr>
            <a:lstStyle>
              <a:defPPr>
                <a:defRPr lang="en-US"/>
              </a:defPPr>
              <a:lvl1pPr algn="r" rtl="1"/>
            </a:lstStyle>
            <a:p>
              <a:r>
                <a:rPr lang="he-IL" dirty="0"/>
                <a:t>בסדרה הנדסית:</a:t>
              </a:r>
              <a:r>
                <a:rPr lang="en-US" dirty="0"/>
                <a:t> </a:t>
              </a:r>
            </a:p>
          </p:txBody>
        </p:sp>
        <p:graphicFrame>
          <p:nvGraphicFramePr>
            <p:cNvPr id="12" name="Object 11">
              <a:extLst>
                <a:ext uri="{FF2B5EF4-FFF2-40B4-BE49-F238E27FC236}">
                  <a16:creationId xmlns:a16="http://schemas.microsoft.com/office/drawing/2014/main" id="{F0BB8C5A-7C06-4614-ADB2-429B9BD3D81F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1790556" y="1178768"/>
            <a:ext cx="1061582" cy="38056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78" name="Equation" r:id="rId7" imgW="672840" imgH="241200" progId="Equation.DSMT4">
                    <p:embed/>
                  </p:oleObj>
                </mc:Choice>
                <mc:Fallback>
                  <p:oleObj name="Equation" r:id="rId7" imgW="672840" imgH="241200" progId="Equation.DSMT4">
                    <p:embed/>
                    <p:pic>
                      <p:nvPicPr>
                        <p:cNvPr id="12" name="Object 11">
                          <a:extLst>
                            <a:ext uri="{FF2B5EF4-FFF2-40B4-BE49-F238E27FC236}">
                              <a16:creationId xmlns:a16="http://schemas.microsoft.com/office/drawing/2014/main" id="{F0BB8C5A-7C06-4614-ADB2-429B9BD3D81F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1790556" y="1178768"/>
                          <a:ext cx="1061582" cy="38056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EB55EF3E-3223-45B0-B450-C09891E16F96}"/>
              </a:ext>
            </a:extLst>
          </p:cNvPr>
          <p:cNvGrpSpPr/>
          <p:nvPr/>
        </p:nvGrpSpPr>
        <p:grpSpPr>
          <a:xfrm>
            <a:off x="362831" y="1909686"/>
            <a:ext cx="4234069" cy="501530"/>
            <a:chOff x="362831" y="1909686"/>
            <a:chExt cx="4234069" cy="501530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3C7FA7F4-F163-4202-88F9-ABF65F5DAAFF}"/>
                </a:ext>
              </a:extLst>
            </p:cNvPr>
            <p:cNvSpPr txBox="1"/>
            <p:nvPr/>
          </p:nvSpPr>
          <p:spPr>
            <a:xfrm>
              <a:off x="362831" y="1909686"/>
              <a:ext cx="4234069" cy="50153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/>
              </a:solidFill>
            </a:ln>
          </p:spPr>
          <p:txBody>
            <a:bodyPr wrap="square" rtlCol="0">
              <a:noAutofit/>
            </a:bodyPr>
            <a:lstStyle>
              <a:defPPr>
                <a:defRPr lang="en-US"/>
              </a:defPPr>
              <a:lvl1pPr algn="r" rtl="1"/>
            </a:lstStyle>
            <a:p>
              <a:endParaRPr lang="en-US" dirty="0"/>
            </a:p>
          </p:txBody>
        </p:sp>
        <p:graphicFrame>
          <p:nvGraphicFramePr>
            <p:cNvPr id="16" name="Object 15">
              <a:extLst>
                <a:ext uri="{FF2B5EF4-FFF2-40B4-BE49-F238E27FC236}">
                  <a16:creationId xmlns:a16="http://schemas.microsoft.com/office/drawing/2014/main" id="{C3E86787-7E52-48D0-AD40-CF7A5B62C063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1696764" y="1984512"/>
            <a:ext cx="1356705" cy="33453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79" name="Equation" r:id="rId9" imgW="927000" imgH="228600" progId="Equation.DSMT4">
                    <p:embed/>
                  </p:oleObj>
                </mc:Choice>
                <mc:Fallback>
                  <p:oleObj name="Equation" r:id="rId9" imgW="927000" imgH="228600" progId="Equation.DSMT4">
                    <p:embed/>
                    <p:pic>
                      <p:nvPicPr>
                        <p:cNvPr id="16" name="Object 15">
                          <a:extLst>
                            <a:ext uri="{FF2B5EF4-FFF2-40B4-BE49-F238E27FC236}">
                              <a16:creationId xmlns:a16="http://schemas.microsoft.com/office/drawing/2014/main" id="{C3E86787-7E52-48D0-AD40-CF7A5B62C063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1696764" y="1984512"/>
                          <a:ext cx="1356705" cy="33453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1926016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7758CEF-6AA6-42C3-89F2-0D09220D9D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2443" y="0"/>
            <a:ext cx="1039557" cy="155933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E9F9179-72B7-4693-9D8C-1002A9C96A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5487" y="0"/>
            <a:ext cx="5706955" cy="317581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1A4525C-25D3-4C90-AF9D-13040600CE04}"/>
              </a:ext>
            </a:extLst>
          </p:cNvPr>
          <p:cNvSpPr txBox="1"/>
          <p:nvPr/>
        </p:nvSpPr>
        <p:spPr>
          <a:xfrm>
            <a:off x="362831" y="1067141"/>
            <a:ext cx="4234069" cy="30777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סה"כ ההסתברות של כל המקרים היא 1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F95C71F-0A26-453C-AC3B-40F48BE997DA}"/>
              </a:ext>
            </a:extLst>
          </p:cNvPr>
          <p:cNvSpPr txBox="1"/>
          <p:nvPr/>
        </p:nvSpPr>
        <p:spPr>
          <a:xfrm>
            <a:off x="362831" y="224536"/>
            <a:ext cx="4234069" cy="6581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algn="r" rtl="1"/>
            <a:r>
              <a:rPr lang="he-IL" dirty="0"/>
              <a:t>אפשר להתייחס ליחס בין מספרי הנוסעים כאל ההסתברות לאותו מקרה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C7FA7F4-F163-4202-88F9-ABF65F5DAAFF}"/>
              </a:ext>
            </a:extLst>
          </p:cNvPr>
          <p:cNvSpPr txBox="1"/>
          <p:nvPr/>
        </p:nvSpPr>
        <p:spPr>
          <a:xfrm>
            <a:off x="362829" y="1559335"/>
            <a:ext cx="4234069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>
            <a:defPPr>
              <a:defRPr lang="en-US"/>
            </a:defPPr>
            <a:lvl1pPr algn="r" rtl="1"/>
          </a:lstStyle>
          <a:p>
            <a:r>
              <a:rPr lang="he-IL" dirty="0"/>
              <a:t>כאשר מדברים על 2 נוסעים, לא כדאי לחשוב על </a:t>
            </a:r>
            <a:r>
              <a:rPr lang="he-IL" dirty="0" err="1"/>
              <a:t>ברנולי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2BA5170-CC73-44B4-8BC6-E55ACD25CE0A}"/>
              </a:ext>
            </a:extLst>
          </p:cNvPr>
          <p:cNvSpPr txBox="1">
            <a:spLocks/>
          </p:cNvSpPr>
          <p:nvPr/>
        </p:nvSpPr>
        <p:spPr>
          <a:xfrm>
            <a:off x="362829" y="2390083"/>
            <a:ext cx="4234069" cy="6366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algn="r" rtl="1"/>
            <a:r>
              <a:rPr lang="he-IL" dirty="0"/>
              <a:t>כאשר מדברים על 5 נוסעים, </a:t>
            </a:r>
            <a:r>
              <a:rPr lang="he-IL" b="1" u="sng" dirty="0"/>
              <a:t>כדאי </a:t>
            </a:r>
            <a:r>
              <a:rPr lang="he-IL" dirty="0"/>
              <a:t>לחשוב על </a:t>
            </a:r>
            <a:r>
              <a:rPr lang="he-IL" dirty="0" err="1"/>
              <a:t>ברנולי</a:t>
            </a:r>
            <a:endParaRPr lang="en-US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1" name="Ink 10">
                <a:extLst>
                  <a:ext uri="{FF2B5EF4-FFF2-40B4-BE49-F238E27FC236}">
                    <a16:creationId xmlns:a16="http://schemas.microsoft.com/office/drawing/2014/main" id="{815CD58D-D581-473C-BBB4-A5FE0DD8F1EF}"/>
                  </a:ext>
                </a:extLst>
              </p14:cNvPr>
              <p14:cNvContentPartPr/>
              <p14:nvPr/>
            </p14:nvContentPartPr>
            <p14:xfrm>
              <a:off x="6814057" y="2742821"/>
              <a:ext cx="730080" cy="48960"/>
            </p14:xfrm>
          </p:contentPart>
        </mc:Choice>
        <mc:Fallback xmlns="">
          <p:pic>
            <p:nvPicPr>
              <p:cNvPr id="11" name="Ink 10">
                <a:extLst>
                  <a:ext uri="{FF2B5EF4-FFF2-40B4-BE49-F238E27FC236}">
                    <a16:creationId xmlns:a16="http://schemas.microsoft.com/office/drawing/2014/main" id="{815CD58D-D581-473C-BBB4-A5FE0DD8F1EF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760057" y="2635181"/>
                <a:ext cx="837720" cy="264600"/>
              </a:xfrm>
              <a:prstGeom prst="rect">
                <a:avLst/>
              </a:prstGeom>
            </p:spPr>
          </p:pic>
        </mc:Fallback>
      </mc:AlternateContent>
      <p:sp>
        <p:nvSpPr>
          <p:cNvPr id="13" name="TextBox 12">
            <a:extLst>
              <a:ext uri="{FF2B5EF4-FFF2-40B4-BE49-F238E27FC236}">
                <a16:creationId xmlns:a16="http://schemas.microsoft.com/office/drawing/2014/main" id="{D7F009CA-8EF3-45A9-8BE6-9092F21F4CC4}"/>
              </a:ext>
            </a:extLst>
          </p:cNvPr>
          <p:cNvSpPr txBox="1"/>
          <p:nvPr/>
        </p:nvSpPr>
        <p:spPr>
          <a:xfrm>
            <a:off x="362829" y="3211120"/>
            <a:ext cx="4234069" cy="30777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הסתברות מותנית: מה שמעניין / מה שידוע</a:t>
            </a:r>
          </a:p>
        </p:txBody>
      </p:sp>
    </p:spTree>
    <p:extLst>
      <p:ext uri="{BB962C8B-B14F-4D97-AF65-F5344CB8AC3E}">
        <p14:creationId xmlns:p14="http://schemas.microsoft.com/office/powerpoint/2010/main" val="415546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7758CEF-6AA6-42C3-89F2-0D09220D9D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2443" y="0"/>
            <a:ext cx="1039557" cy="155933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2BA5170-CC73-44B4-8BC6-E55ACD25CE0A}"/>
              </a:ext>
            </a:extLst>
          </p:cNvPr>
          <p:cNvSpPr txBox="1">
            <a:spLocks/>
          </p:cNvSpPr>
          <p:nvPr/>
        </p:nvSpPr>
        <p:spPr>
          <a:xfrm>
            <a:off x="356456" y="2707803"/>
            <a:ext cx="4035961" cy="160799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algn="r" rtl="1"/>
            <a:r>
              <a:rPr lang="he-IL" dirty="0"/>
              <a:t>כדי להוכיח חוצה זווית:</a:t>
            </a:r>
          </a:p>
          <a:p>
            <a:pPr marL="285750" indent="-285750" algn="r" rtl="1">
              <a:buFontTx/>
              <a:buChar char="-"/>
            </a:pPr>
            <a:r>
              <a:rPr lang="he-IL" dirty="0"/>
              <a:t>משפט חוצה זווית</a:t>
            </a:r>
          </a:p>
          <a:p>
            <a:pPr marL="285750" indent="-285750" algn="r" rtl="1">
              <a:buFontTx/>
              <a:buChar char="-"/>
            </a:pPr>
            <a:r>
              <a:rPr lang="he-IL" dirty="0"/>
              <a:t>חפיפה/דמיון ולהראות זוויות מתאימות</a:t>
            </a:r>
          </a:p>
          <a:p>
            <a:pPr marL="285750" indent="-285750" algn="r" rtl="1">
              <a:buFontTx/>
              <a:buChar char="-"/>
            </a:pPr>
            <a:r>
              <a:rPr lang="he-IL" dirty="0"/>
              <a:t>צורה שיש בה חוצה זווית: </a:t>
            </a:r>
            <a:r>
              <a:rPr lang="he-IL" dirty="0" err="1"/>
              <a:t>משו"ש</a:t>
            </a:r>
            <a:r>
              <a:rPr lang="he-IL" dirty="0"/>
              <a:t>, </a:t>
            </a:r>
            <a:r>
              <a:rPr lang="he-IL" dirty="0" err="1"/>
              <a:t>מעויין</a:t>
            </a:r>
            <a:r>
              <a:rPr lang="he-IL" dirty="0"/>
              <a:t>, וכו'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402B6BD-BA51-43AC-BAA6-DC6B25F4A8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0531" y="148950"/>
            <a:ext cx="6561909" cy="2877753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CD30BE1A-982F-40BD-A4F3-F25985A4DCD2}"/>
              </a:ext>
            </a:extLst>
          </p:cNvPr>
          <p:cNvGrpSpPr/>
          <p:nvPr/>
        </p:nvGrpSpPr>
        <p:grpSpPr>
          <a:xfrm>
            <a:off x="356457" y="148950"/>
            <a:ext cx="4493160" cy="1003521"/>
            <a:chOff x="800199" y="490278"/>
            <a:chExt cx="4493160" cy="1003521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94F692D0-4D6A-411F-A40D-E53F35011C8E}"/>
                </a:ext>
              </a:extLst>
            </p:cNvPr>
            <p:cNvSpPr txBox="1"/>
            <p:nvPr/>
          </p:nvSpPr>
          <p:spPr>
            <a:xfrm>
              <a:off x="800199" y="570469"/>
              <a:ext cx="4035960" cy="92333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r" rtl="1"/>
              <a:r>
                <a:rPr lang="he-IL" dirty="0"/>
                <a:t>כאשר נתונות שתי צלעות מקבילות:</a:t>
              </a:r>
            </a:p>
            <a:p>
              <a:pPr marL="342900" indent="-342900" algn="r" rtl="1">
                <a:buAutoNum type="arabicPeriod"/>
              </a:pPr>
              <a:r>
                <a:rPr lang="he-IL" dirty="0"/>
                <a:t>חפשו את המשולש(ים)</a:t>
              </a:r>
              <a:r>
                <a:rPr lang="en-US" dirty="0"/>
                <a:t> </a:t>
              </a:r>
              <a:r>
                <a:rPr lang="he-IL" dirty="0"/>
                <a:t>הדומים זה לזה</a:t>
              </a:r>
            </a:p>
            <a:p>
              <a:pPr marL="342900" indent="-342900" algn="r" rtl="1">
                <a:buAutoNum type="arabicPeriod"/>
              </a:pPr>
              <a:r>
                <a:rPr lang="he-IL" dirty="0"/>
                <a:t>תחשבו תאלס</a:t>
              </a:r>
            </a:p>
          </p:txBody>
        </p:sp>
        <p:pic>
          <p:nvPicPr>
            <p:cNvPr id="15" name="Graphic 14" descr="Information">
              <a:extLst>
                <a:ext uri="{FF2B5EF4-FFF2-40B4-BE49-F238E27FC236}">
                  <a16:creationId xmlns:a16="http://schemas.microsoft.com/office/drawing/2014/main" id="{9A736A9C-DCE7-4D9A-A957-E99B4C92F99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836159" y="490278"/>
              <a:ext cx="457200" cy="457200"/>
            </a:xfrm>
            <a:prstGeom prst="rect">
              <a:avLst/>
            </a:prstGeom>
          </p:spPr>
        </p:pic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370CDD88-FE53-4976-8618-4EA9C6D33E0B}"/>
              </a:ext>
            </a:extLst>
          </p:cNvPr>
          <p:cNvGrpSpPr/>
          <p:nvPr/>
        </p:nvGrpSpPr>
        <p:grpSpPr>
          <a:xfrm>
            <a:off x="356457" y="1241592"/>
            <a:ext cx="4493160" cy="1295625"/>
            <a:chOff x="-4496097" y="-2429919"/>
            <a:chExt cx="4493160" cy="1295625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35DED1C6-1CC5-4534-8BA3-8D55B3098308}"/>
                </a:ext>
              </a:extLst>
            </p:cNvPr>
            <p:cNvSpPr txBox="1"/>
            <p:nvPr/>
          </p:nvSpPr>
          <p:spPr>
            <a:xfrm>
              <a:off x="-4496097" y="-2334623"/>
              <a:ext cx="4035960" cy="120032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r" rtl="1"/>
              <a:r>
                <a:rPr lang="he-IL" dirty="0"/>
                <a:t>כאשר נתון קוטר, נחפש זווית היקפית שנשענת עליו. אם אין אפשר ליצור כזו </a:t>
              </a:r>
              <a:endParaRPr lang="en-US" dirty="0"/>
            </a:p>
            <a:p>
              <a:pPr algn="r" rtl="1"/>
              <a:r>
                <a:rPr lang="he-IL" dirty="0"/>
                <a:t>אם נתון מרכז המעגל, נייצר רדיוסים </a:t>
              </a:r>
              <a:r>
                <a:rPr lang="he-IL" dirty="0" err="1"/>
                <a:t>ומשו"שים</a:t>
              </a:r>
              <a:endParaRPr lang="he-IL" dirty="0"/>
            </a:p>
          </p:txBody>
        </p:sp>
        <p:pic>
          <p:nvPicPr>
            <p:cNvPr id="18" name="Graphic 17" descr="Information">
              <a:extLst>
                <a:ext uri="{FF2B5EF4-FFF2-40B4-BE49-F238E27FC236}">
                  <a16:creationId xmlns:a16="http://schemas.microsoft.com/office/drawing/2014/main" id="{A23B921C-FAD4-4BA1-9372-E7B19BD1882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-460137" y="-2429919"/>
              <a:ext cx="457200" cy="457200"/>
            </a:xfrm>
            <a:prstGeom prst="rect">
              <a:avLst/>
            </a:prstGeom>
          </p:spPr>
        </p:pic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29EECC46-774A-45DF-B7A9-D26BB8F61BFA}"/>
              </a:ext>
            </a:extLst>
          </p:cNvPr>
          <p:cNvSpPr txBox="1">
            <a:spLocks/>
          </p:cNvSpPr>
          <p:nvPr/>
        </p:nvSpPr>
        <p:spPr>
          <a:xfrm>
            <a:off x="356455" y="4486380"/>
            <a:ext cx="4035961" cy="7610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algn="r" rtl="1"/>
            <a:r>
              <a:rPr lang="he-IL" dirty="0"/>
              <a:t>חישובי שטחים: שימוש בגובה משותף ויחס שטחים במשולשים דומים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6524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2B819C9-82CE-459C-9EEB-41EA4B0117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6742" y="24282"/>
            <a:ext cx="6575701" cy="340471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7758CEF-6AA6-42C3-89F2-0D09220D9D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52443" y="0"/>
            <a:ext cx="1039557" cy="155933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2BA5170-CC73-44B4-8BC6-E55ACD25CE0A}"/>
              </a:ext>
            </a:extLst>
          </p:cNvPr>
          <p:cNvSpPr txBox="1">
            <a:spLocks/>
          </p:cNvSpPr>
          <p:nvPr/>
        </p:nvSpPr>
        <p:spPr>
          <a:xfrm>
            <a:off x="356455" y="2052658"/>
            <a:ext cx="4035961" cy="923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algn="r" rtl="1"/>
            <a:r>
              <a:rPr lang="he-IL" dirty="0"/>
              <a:t>יש אי-</a:t>
            </a:r>
            <a:r>
              <a:rPr lang="he-IL" dirty="0" err="1"/>
              <a:t>שיוויון</a:t>
            </a:r>
            <a:r>
              <a:rPr lang="he-IL" dirty="0"/>
              <a:t> אחד וצריך להוכיח אי </a:t>
            </a:r>
            <a:r>
              <a:rPr lang="he-IL" dirty="0" err="1"/>
              <a:t>שיוויון</a:t>
            </a:r>
            <a:r>
              <a:rPr lang="he-IL" dirty="0"/>
              <a:t> אחר (כלומר הכיוון הוא למצוא אי-</a:t>
            </a:r>
            <a:r>
              <a:rPr lang="he-IL" dirty="0" err="1"/>
              <a:t>שיוויון</a:t>
            </a:r>
            <a:r>
              <a:rPr lang="he-IL" dirty="0"/>
              <a:t> שיראה ש- </a:t>
            </a:r>
            <a:r>
              <a:rPr lang="en-US" dirty="0"/>
              <a:t>α&gt;90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4F692D0-4D6A-411F-A40D-E53F35011C8E}"/>
              </a:ext>
            </a:extLst>
          </p:cNvPr>
          <p:cNvSpPr txBox="1"/>
          <p:nvPr/>
        </p:nvSpPr>
        <p:spPr>
          <a:xfrm>
            <a:off x="356457" y="229141"/>
            <a:ext cx="403596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במשולש שחסום במעגל, קלאסי להשתמש במשפט הסינוסים.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9EECC46-774A-45DF-B7A9-D26BB8F61BFA}"/>
              </a:ext>
            </a:extLst>
          </p:cNvPr>
          <p:cNvSpPr txBox="1">
            <a:spLocks/>
          </p:cNvSpPr>
          <p:nvPr/>
        </p:nvSpPr>
        <p:spPr>
          <a:xfrm>
            <a:off x="356455" y="3120983"/>
            <a:ext cx="4035961" cy="1473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algn="r" rtl="1"/>
            <a:r>
              <a:rPr lang="he-IL" dirty="0"/>
              <a:t>זה שצריך להוכיח ש </a:t>
            </a:r>
            <a:r>
              <a:rPr lang="en-US" dirty="0"/>
              <a:t>α&gt;90</a:t>
            </a:r>
            <a:r>
              <a:rPr lang="he-IL" dirty="0"/>
              <a:t>, אומר לנו שאם נחפש את </a:t>
            </a:r>
            <a:r>
              <a:rPr lang="en-US" dirty="0"/>
              <a:t>α</a:t>
            </a:r>
            <a:r>
              <a:rPr lang="he-IL" dirty="0"/>
              <a:t> עם משפט סינוסים, נצטרך למצוא את הזווית הקהה. כלומר </a:t>
            </a:r>
            <a:r>
              <a:rPr lang="en-US" dirty="0"/>
              <a:t>180- α</a:t>
            </a:r>
            <a:r>
              <a:rPr lang="he-IL" dirty="0"/>
              <a:t> שמוצאים. במשפט </a:t>
            </a:r>
            <a:r>
              <a:rPr lang="he-IL" dirty="0" err="1"/>
              <a:t>קוסינוסים</a:t>
            </a:r>
            <a:r>
              <a:rPr lang="he-IL" dirty="0"/>
              <a:t> לא תהיה 'הבעיה' הזו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68CEDA8-82BD-4F6B-BCE6-3A807812847C}"/>
              </a:ext>
            </a:extLst>
          </p:cNvPr>
          <p:cNvSpPr txBox="1"/>
          <p:nvPr/>
        </p:nvSpPr>
        <p:spPr>
          <a:xfrm>
            <a:off x="356455" y="1002400"/>
            <a:ext cx="4035960" cy="9233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כשמשווים בין שני משולשים בטריגו, כדאי להשתמש בצלע המשותפת, או במקרה הזה, אפשר גם עם הצלעות השוות (</a:t>
            </a:r>
            <a:r>
              <a:rPr lang="en-US" dirty="0"/>
              <a:t>AB</a:t>
            </a:r>
            <a:r>
              <a:rPr lang="he-IL" dirty="0"/>
              <a:t>=</a:t>
            </a:r>
            <a:r>
              <a:rPr lang="en-US" dirty="0"/>
              <a:t>AC</a:t>
            </a:r>
            <a:r>
              <a:rPr lang="he-IL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328443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 animBg="1"/>
      <p:bldP spid="19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7758CEF-6AA6-42C3-89F2-0D09220D9D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2443" y="0"/>
            <a:ext cx="1039557" cy="155933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94F692D0-4D6A-411F-A40D-E53F35011C8E}"/>
              </a:ext>
            </a:extLst>
          </p:cNvPr>
          <p:cNvSpPr txBox="1"/>
          <p:nvPr/>
        </p:nvSpPr>
        <p:spPr>
          <a:xfrm>
            <a:off x="356457" y="229141"/>
            <a:ext cx="457962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לשים לב לנגזרת מכפלה מורכבת. </a:t>
            </a:r>
          </a:p>
          <a:p>
            <a:pPr algn="r" rtl="1"/>
            <a:r>
              <a:rPr lang="he-IL" dirty="0"/>
              <a:t>בנגזרת, להוציא גורם משותף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5DED1C6-1CC5-4534-8BA3-8D55B3098308}"/>
              </a:ext>
            </a:extLst>
          </p:cNvPr>
          <p:cNvSpPr txBox="1"/>
          <p:nvPr/>
        </p:nvSpPr>
        <p:spPr>
          <a:xfrm>
            <a:off x="356457" y="1003156"/>
            <a:ext cx="457962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en-US" dirty="0"/>
              <a:t>f(x-3)</a:t>
            </a:r>
            <a:r>
              <a:rPr lang="he-IL" dirty="0"/>
              <a:t> מזיז את הפונקציה ששרטטתם ימינה 3 יחידות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9EECC46-774A-45DF-B7A9-D26BB8F61BFA}"/>
              </a:ext>
            </a:extLst>
          </p:cNvPr>
          <p:cNvSpPr txBox="1">
            <a:spLocks/>
          </p:cNvSpPr>
          <p:nvPr/>
        </p:nvSpPr>
        <p:spPr>
          <a:xfrm>
            <a:off x="356457" y="5055098"/>
            <a:ext cx="4579620" cy="7610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algn="r" rtl="1"/>
            <a:r>
              <a:rPr lang="en-US" dirty="0"/>
              <a:t>f(x)=48</a:t>
            </a:r>
            <a:r>
              <a:rPr lang="he-IL" dirty="0"/>
              <a:t> כלומר ערך ה- </a:t>
            </a:r>
            <a:r>
              <a:rPr lang="en-US" dirty="0"/>
              <a:t>y</a:t>
            </a:r>
            <a:r>
              <a:rPr lang="he-IL" dirty="0"/>
              <a:t> (הגובה של הפונקציה) בנקודות בין </a:t>
            </a:r>
            <a:r>
              <a:rPr lang="en-US" dirty="0"/>
              <a:t>-1</a:t>
            </a:r>
            <a:r>
              <a:rPr lang="he-IL" dirty="0"/>
              <a:t> ל- 1</a:t>
            </a:r>
            <a:r>
              <a:rPr lang="en-US" dirty="0"/>
              <a:t> </a:t>
            </a:r>
            <a:r>
              <a:rPr lang="he-IL" dirty="0"/>
              <a:t> גבוה או שווה ל- 48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856274F-8539-4CB2-B1EB-D128D77E9F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0"/>
            <a:ext cx="5056443" cy="329897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7D9E07F-B5CD-461A-A33F-EFF0C84DB9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6457" y="1777171"/>
            <a:ext cx="4579620" cy="313182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CF207A9-E23A-4189-8141-FB336BBE0805}"/>
              </a:ext>
            </a:extLst>
          </p:cNvPr>
          <p:cNvSpPr txBox="1">
            <a:spLocks/>
          </p:cNvSpPr>
          <p:nvPr/>
        </p:nvSpPr>
        <p:spPr>
          <a:xfrm>
            <a:off x="356457" y="5962234"/>
            <a:ext cx="4579620" cy="7610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algn="r" rtl="1"/>
            <a:r>
              <a:rPr lang="he-IL" dirty="0"/>
              <a:t>הסבר = בלי חישוב</a:t>
            </a:r>
          </a:p>
          <a:p>
            <a:pPr algn="r" rtl="1"/>
            <a:r>
              <a:rPr lang="he-IL" dirty="0"/>
              <a:t>שטח בין 2-4</a:t>
            </a:r>
            <a:r>
              <a:rPr lang="en-US" dirty="0"/>
              <a:t> </a:t>
            </a:r>
            <a:r>
              <a:rPr lang="he-IL" dirty="0"/>
              <a:t> קטן או שווה ל </a:t>
            </a:r>
            <a:r>
              <a:rPr lang="en-US" dirty="0"/>
              <a:t>1/24</a:t>
            </a:r>
          </a:p>
        </p:txBody>
      </p:sp>
    </p:spTree>
    <p:extLst>
      <p:ext uri="{BB962C8B-B14F-4D97-AF65-F5344CB8AC3E}">
        <p14:creationId xmlns:p14="http://schemas.microsoft.com/office/powerpoint/2010/main" val="1609035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19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7758CEF-6AA6-42C3-89F2-0D09220D9D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52443" y="0"/>
            <a:ext cx="1039557" cy="155933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94F692D0-4D6A-411F-A40D-E53F35011C8E}"/>
              </a:ext>
            </a:extLst>
          </p:cNvPr>
          <p:cNvSpPr txBox="1"/>
          <p:nvPr/>
        </p:nvSpPr>
        <p:spPr>
          <a:xfrm>
            <a:off x="356457" y="229141"/>
            <a:ext cx="403596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ההבדל בין </a:t>
            </a:r>
            <a:r>
              <a:rPr lang="en-US" dirty="0"/>
              <a:t>a</a:t>
            </a:r>
            <a:r>
              <a:rPr lang="he-IL" dirty="0"/>
              <a:t> חיובי לשלילי הוא בזה שכאשר </a:t>
            </a:r>
            <a:r>
              <a:rPr lang="en-US" dirty="0"/>
              <a:t>a</a:t>
            </a:r>
            <a:r>
              <a:rPr lang="he-IL" dirty="0"/>
              <a:t> שלילי, השורש תמיד חיובי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5DED1C6-1CC5-4534-8BA3-8D55B3098308}"/>
              </a:ext>
            </a:extLst>
          </p:cNvPr>
          <p:cNvSpPr txBox="1"/>
          <p:nvPr/>
        </p:nvSpPr>
        <p:spPr>
          <a:xfrm>
            <a:off x="356456" y="1046058"/>
            <a:ext cx="4035960" cy="9233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פונקציה זוגית: </a:t>
            </a:r>
            <a:r>
              <a:rPr lang="en-US" dirty="0"/>
              <a:t>f(-x)=f(x)</a:t>
            </a:r>
            <a:endParaRPr lang="he-IL" dirty="0"/>
          </a:p>
          <a:p>
            <a:pPr algn="r" rtl="1"/>
            <a:r>
              <a:rPr lang="he-IL" dirty="0"/>
              <a:t>אפשר גם לומר שכיוון שכל החזקות זוגיות, הפונקציה זוגית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9EECC46-774A-45DF-B7A9-D26BB8F61BFA}"/>
              </a:ext>
            </a:extLst>
          </p:cNvPr>
          <p:cNvSpPr txBox="1">
            <a:spLocks/>
          </p:cNvSpPr>
          <p:nvPr/>
        </p:nvSpPr>
        <p:spPr>
          <a:xfrm>
            <a:off x="356455" y="3144414"/>
            <a:ext cx="4035961" cy="7610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algn="r" rtl="1"/>
            <a:r>
              <a:rPr lang="he-IL" dirty="0"/>
              <a:t>לפי השרטוטים, לראות מתי המקסימום יהיה קטן מ- </a:t>
            </a:r>
            <a:r>
              <a:rPr lang="en-US" dirty="0"/>
              <a:t>1</a:t>
            </a:r>
            <a:r>
              <a:rPr lang="he-IL" dirty="0"/>
              <a:t> כי אז לא יהיה חיתוך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CDFF9C3-0165-49A8-82DF-1E70C8F6E6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2193" y="0"/>
            <a:ext cx="5810250" cy="2957268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30629A8E-B580-41CD-813C-4347B78BA033}"/>
              </a:ext>
            </a:extLst>
          </p:cNvPr>
          <p:cNvGrpSpPr/>
          <p:nvPr/>
        </p:nvGrpSpPr>
        <p:grpSpPr>
          <a:xfrm>
            <a:off x="356455" y="2156533"/>
            <a:ext cx="4035961" cy="800736"/>
            <a:chOff x="356455" y="2156533"/>
            <a:chExt cx="4035961" cy="800736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2BA5170-CC73-44B4-8BC6-E55ACD25CE0A}"/>
                </a:ext>
              </a:extLst>
            </p:cNvPr>
            <p:cNvSpPr txBox="1">
              <a:spLocks/>
            </p:cNvSpPr>
            <p:nvPr/>
          </p:nvSpPr>
          <p:spPr>
            <a:xfrm>
              <a:off x="356455" y="2156533"/>
              <a:ext cx="4035961" cy="80073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/>
              </a:solidFill>
            </a:ln>
          </p:spPr>
          <p:txBody>
            <a:bodyPr wrap="square" rtlCol="0">
              <a:noAutofit/>
            </a:bodyPr>
            <a:lstStyle/>
            <a:p>
              <a:pPr algn="r" rtl="1"/>
              <a:endParaRPr lang="en-US" dirty="0"/>
            </a:p>
          </p:txBody>
        </p:sp>
        <p:graphicFrame>
          <p:nvGraphicFramePr>
            <p:cNvPr id="5" name="Object 4">
              <a:extLst>
                <a:ext uri="{FF2B5EF4-FFF2-40B4-BE49-F238E27FC236}">
                  <a16:creationId xmlns:a16="http://schemas.microsoft.com/office/drawing/2014/main" id="{0B1D4238-83B5-4396-AA3C-D13B1921ECD4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940975663"/>
                </p:ext>
              </p:extLst>
            </p:nvPr>
          </p:nvGraphicFramePr>
          <p:xfrm>
            <a:off x="1489075" y="2216150"/>
            <a:ext cx="1771650" cy="6810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05" name="Equation" r:id="rId5" imgW="1155600" imgH="444240" progId="Equation.DSMT4">
                    <p:embed/>
                  </p:oleObj>
                </mc:Choice>
                <mc:Fallback>
                  <p:oleObj name="Equation" r:id="rId5" imgW="1155600" imgH="44424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489075" y="2216150"/>
                          <a:ext cx="1771650" cy="6810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3541534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7758CEF-6AA6-42C3-89F2-0D09220D9D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2443" y="0"/>
            <a:ext cx="1039557" cy="155933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2BA5170-CC73-44B4-8BC6-E55ACD25CE0A}"/>
              </a:ext>
            </a:extLst>
          </p:cNvPr>
          <p:cNvSpPr txBox="1">
            <a:spLocks/>
          </p:cNvSpPr>
          <p:nvPr/>
        </p:nvSpPr>
        <p:spPr>
          <a:xfrm>
            <a:off x="356456" y="2707803"/>
            <a:ext cx="4035961" cy="7211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algn="r" rtl="1"/>
            <a:r>
              <a:rPr lang="he-IL" dirty="0"/>
              <a:t>קוטר המעגל, הוא 2 כפול הרדיוס מסעיף א(1)</a:t>
            </a:r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4F692D0-4D6A-411F-A40D-E53F35011C8E}"/>
              </a:ext>
            </a:extLst>
          </p:cNvPr>
          <p:cNvSpPr txBox="1"/>
          <p:nvPr/>
        </p:nvSpPr>
        <p:spPr>
          <a:xfrm>
            <a:off x="356457" y="229141"/>
            <a:ext cx="4035960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במשולש שחסום במעגל, קלאסי להשתמש במשפט הסינוסים</a:t>
            </a:r>
          </a:p>
          <a:p>
            <a:pPr algn="r" rtl="1"/>
            <a:r>
              <a:rPr lang="he-IL" dirty="0"/>
              <a:t>בגלל שחסרה צלע </a:t>
            </a:r>
            <a:r>
              <a:rPr lang="en-US" dirty="0"/>
              <a:t>BC</a:t>
            </a:r>
            <a:r>
              <a:rPr lang="he-IL" dirty="0"/>
              <a:t>, אפשר למצוא אותה עם משפט </a:t>
            </a:r>
            <a:r>
              <a:rPr lang="he-IL" dirty="0" err="1"/>
              <a:t>קוסינוסים</a:t>
            </a:r>
            <a:endParaRPr lang="he-IL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35DED1C6-1CC5-4534-8BA3-8D55B3098308}"/>
                  </a:ext>
                </a:extLst>
              </p:cNvPr>
              <p:cNvSpPr txBox="1"/>
              <p:nvPr/>
            </p:nvSpPr>
            <p:spPr>
              <a:xfrm>
                <a:off x="356456" y="1600056"/>
                <a:ext cx="4035960" cy="946991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solidFill>
                  <a:schemeClr val="accent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he-IL" dirty="0"/>
                  <a:t>גם מי שלא הצליח את א(1), יכול להשתמש בביטוי, ולגזור ולמצוא קיצון</a:t>
                </a:r>
              </a:p>
              <a:p>
                <a:pPr algn="r" rtl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𝑠𝑖𝑛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𝑐𝑜𝑠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he-IL" dirty="0"/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35DED1C6-1CC5-4534-8BA3-8D55B309830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456" y="1600056"/>
                <a:ext cx="4035960" cy="946991"/>
              </a:xfrm>
              <a:prstGeom prst="rect">
                <a:avLst/>
              </a:prstGeom>
              <a:blipFill>
                <a:blip r:embed="rId3"/>
                <a:stretch>
                  <a:fillRect t="-2532" r="-1053"/>
                </a:stretch>
              </a:blipFill>
              <a:ln>
                <a:solidFill>
                  <a:schemeClr val="accent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Picture 1">
            <a:extLst>
              <a:ext uri="{FF2B5EF4-FFF2-40B4-BE49-F238E27FC236}">
                <a16:creationId xmlns:a16="http://schemas.microsoft.com/office/drawing/2014/main" id="{9A4B716B-93A9-4F12-9E9C-DB255784A6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2881" y="0"/>
            <a:ext cx="5759561" cy="1740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528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 animBg="1"/>
      <p:bldP spid="1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4033</TotalTime>
  <Words>460</Words>
  <Application>Microsoft Office PowerPoint</Application>
  <PresentationFormat>Widescreen</PresentationFormat>
  <Paragraphs>43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</vt:lpstr>
      <vt:lpstr>Calibri</vt:lpstr>
      <vt:lpstr>Calibri Light</vt:lpstr>
      <vt:lpstr>Cambria Math</vt:lpstr>
      <vt:lpstr>Office Theme</vt:lpstr>
      <vt:lpstr>Equation</vt:lpstr>
      <vt:lpstr>MathType 7.0 Equation</vt:lpstr>
      <vt:lpstr>581 2020 קיץ מועד ב'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581 2020 קיץ מועד ב'</dc:title>
  <dc:creator>David Codish</dc:creator>
  <cp:lastModifiedBy>David Codish</cp:lastModifiedBy>
  <cp:revision>18</cp:revision>
  <dcterms:created xsi:type="dcterms:W3CDTF">2020-07-31T18:55:00Z</dcterms:created>
  <dcterms:modified xsi:type="dcterms:W3CDTF">2020-08-03T18:49:52Z</dcterms:modified>
</cp:coreProperties>
</file>