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83" r:id="rId3"/>
    <p:sldId id="284" r:id="rId4"/>
    <p:sldId id="279" r:id="rId5"/>
    <p:sldId id="285" r:id="rId6"/>
    <p:sldId id="286" r:id="rId7"/>
    <p:sldId id="287" r:id="rId8"/>
    <p:sldId id="288" r:id="rId9"/>
    <p:sldId id="28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E965D-1633-4FD0-8CA0-5A7469D6D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DCD8CC-2963-4544-ABF7-47F53745D3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A0F86B-13EA-45CE-A33E-15E28D0E4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7FAD5-A050-4498-9F8C-06ECDB464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DE9CBD-5A0C-4E73-B150-AAB15D196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382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FA12A1-05CF-4439-BACE-75629543F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F047CD-52EA-4A57-9688-BF23935966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89EB58-D854-4795-BE37-FA2CAE17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70E0FC-C6A6-44FE-B473-F8EA81CE4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FCB27-D3D9-4BD8-9ADF-7AC25AA17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1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38D332-3350-4482-AD26-BBA5234B54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A9B30E-EE11-4842-83DD-0EF74922CF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1FCFB-1B45-4034-965B-5BC380A26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2FB7E-90B9-4253-8A81-F04C29B32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5E7E34-26F1-4008-A512-8E8B47DC3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198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F6C38-8180-4795-98C3-209BD9793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2D2018-6703-49FD-A7D4-38865ED546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E048F4-BF2F-4253-99B3-452BA8C6C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7662D-0EFA-462E-80A1-AFF60D0BB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FC65C6-2A6C-48D6-BF43-F61FBADB7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690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18975-585C-4B97-93E5-CAABEC14E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4AEFDC-11D0-4ED1-9012-43191149A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A7B01-0D02-4E95-97CF-A52FCA34E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5CF2E-11D2-46D7-8D03-45C62DF66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2F99AC-7067-4851-A5C7-B96C6A11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75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763F9-150C-4556-B9ED-ABD7A3F63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6604EC-0AC2-4525-9427-5AFBE147B3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2C78C7-E152-4317-A9DE-8D216D1144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21AA2E-E2F1-487E-AEA2-ADDA54CCE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CD7C5E-5CCB-481E-817B-CE2637D23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50B145-A18A-4DF9-ABA1-8DB4B71FA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269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80666-0BB6-4F9E-B2A2-30B379115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3761C-733D-40DE-B80A-290061ADE2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3CA8CA-74E6-45B8-B502-EFA690593A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AC3F95-C211-4331-AFC5-53F732D5F5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34D39A-B670-41DC-A075-CF78AEA6C3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2D1D52-F9AC-4474-BD26-363AC6189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508B77-A6E4-4805-8D9F-164560B17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1A03B6-A47F-4D85-99CD-1277C36F4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172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7F8AE-58EF-41DA-8242-BED778B8B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FC13C7-B787-4E09-B37A-DE341A9EB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AB6DFA-4A6B-4311-B484-56B4BAD9D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7B6514-D58E-445D-B312-3E31022AC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041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C0745C-3A7C-4EA7-963B-AF7C52A3F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0DC208-B03E-41B7-B49D-792A877E4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818544-E231-4977-BE9D-0CD911002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846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34BF7-6914-40D9-A628-86E67E843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B7CC99-3BC7-4C04-A5E1-28571C3C8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2ADC5C-8CD4-4044-BDC2-724891F055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B35CAD-FD3A-46C6-8084-E9FCB2F3A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9A3EDD-4F56-4634-AE90-FE7BCB311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A18293-F4E6-4F92-BE57-74FCA584C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969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4BCDA-BDA0-42EE-B2E6-850264EEF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341450-A98B-43C4-8DE8-8AE6FFEBCF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26274C-87F4-4F6E-9C04-3E379E307C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BFE4CE-B5DE-4946-BCFB-6900A726F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3EF85D-D602-4477-8821-1298744C4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461C32-3198-4FA8-8E2B-DDA4424F9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142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1FD86E8-FA9A-4CA1-B6CB-E953526AA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91EBD8-08CC-447B-ABBB-04AA73DB6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2FCCEF-1499-4E4E-A5F5-5EEBF7E970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22337-47A9-4A02-9F3B-8BF0E70D68E9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D32EC9-E71F-4DC7-9998-C106CA73C3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56C34C-4F03-45D4-BFB6-CF2E0D72BD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12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F4A7F90D-ECF6-42AF-BBD3-E04708E236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4" t="3864" r="26983" b="-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DEDAAA1-0D46-4973-BA72-5971A00F3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2621975"/>
            <a:ext cx="4023360" cy="170452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 rtl="1"/>
            <a:r>
              <a:rPr lang="he-IL" sz="4800" dirty="0"/>
              <a:t>581</a:t>
            </a:r>
            <a:br>
              <a:rPr lang="he-IL" sz="4800" dirty="0"/>
            </a:br>
            <a:r>
              <a:rPr lang="he-IL" sz="4800" dirty="0"/>
              <a:t>2020 קיץ </a:t>
            </a:r>
            <a:endParaRPr lang="en-US" sz="48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503472-6372-4F47-9AAB-4CEF24843086}"/>
              </a:ext>
            </a:extLst>
          </p:cNvPr>
          <p:cNvSpPr txBox="1"/>
          <p:nvPr/>
        </p:nvSpPr>
        <p:spPr>
          <a:xfrm>
            <a:off x="1540748" y="4770506"/>
            <a:ext cx="18582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e-IL" sz="2400" dirty="0"/>
              <a:t>ד"ר דוד קודיש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278271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95C71F-0A26-453C-AC3B-40F48BE997DA}"/>
              </a:ext>
            </a:extLst>
          </p:cNvPr>
          <p:cNvSpPr txBox="1"/>
          <p:nvPr/>
        </p:nvSpPr>
        <p:spPr>
          <a:xfrm>
            <a:off x="362831" y="224536"/>
            <a:ext cx="4234069" cy="658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צריך לקרוא את הסיפור לפחות פעמיים לוודא הבנה שלו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644B2F-6A50-44BA-8C10-2E57BD9E88B8}"/>
              </a:ext>
            </a:extLst>
          </p:cNvPr>
          <p:cNvSpPr txBox="1"/>
          <p:nvPr/>
        </p:nvSpPr>
        <p:spPr>
          <a:xfrm>
            <a:off x="362831" y="1062543"/>
            <a:ext cx="4234069" cy="11954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אם מישהו עבר 200 ק"מ בזמן שמישהו אחר עבר 100 ק"מ, הוא נסע פי 2 מהר יותר ממנו.</a:t>
            </a:r>
          </a:p>
          <a:p>
            <a:r>
              <a:rPr lang="he-IL" dirty="0"/>
              <a:t>כלומר: אם הזמנים שווים, אז יחס המהירויות יהיה כמו יחס הדרכים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FA7F4-F163-4202-88F9-ABF65F5DAAFF}"/>
              </a:ext>
            </a:extLst>
          </p:cNvPr>
          <p:cNvSpPr txBox="1"/>
          <p:nvPr/>
        </p:nvSpPr>
        <p:spPr>
          <a:xfrm>
            <a:off x="362830" y="2437828"/>
            <a:ext cx="4234069" cy="7532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זה עובד גם הפוך, אם הזמנים שווים, יחס הדרכים, הוא כמו יחס המהירויות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DC0A1F-A3E1-4695-812E-600C13715C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2629" y="0"/>
            <a:ext cx="6515585" cy="4616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19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7F009CA-8EF3-45A9-8BE6-9092F21F4CC4}"/>
              </a:ext>
            </a:extLst>
          </p:cNvPr>
          <p:cNvSpPr txBox="1"/>
          <p:nvPr/>
        </p:nvSpPr>
        <p:spPr>
          <a:xfrm>
            <a:off x="362829" y="4835264"/>
            <a:ext cx="4234069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נתון ש- </a:t>
            </a:r>
            <a:r>
              <a:rPr lang="en-US" dirty="0"/>
              <a:t>c</a:t>
            </a:r>
            <a:r>
              <a:rPr lang="he-IL" dirty="0"/>
              <a:t> הנדסית, אז לא צריך להוכיח את זה. מוצאים את </a:t>
            </a:r>
            <a:r>
              <a:rPr lang="en-US" dirty="0"/>
              <a:t>q</a:t>
            </a:r>
            <a:r>
              <a:rPr lang="he-IL" dirty="0"/>
              <a:t> ומשם את </a:t>
            </a:r>
            <a:r>
              <a:rPr lang="en-US" dirty="0"/>
              <a:t>c</a:t>
            </a:r>
            <a:r>
              <a:rPr lang="en-US" baseline="-25000" dirty="0"/>
              <a:t>1</a:t>
            </a:r>
            <a:r>
              <a:rPr lang="he-IL" dirty="0"/>
              <a:t> (ואז את </a:t>
            </a:r>
            <a:r>
              <a:rPr lang="en-US" dirty="0"/>
              <a:t>b</a:t>
            </a:r>
            <a:r>
              <a:rPr lang="en-US" baseline="-25000" dirty="0"/>
              <a:t>1</a:t>
            </a:r>
            <a:r>
              <a:rPr lang="he-IL" dirty="0"/>
              <a:t> ואז את </a:t>
            </a:r>
            <a:r>
              <a:rPr lang="en-US" dirty="0"/>
              <a:t>a</a:t>
            </a:r>
            <a:r>
              <a:rPr lang="en-US" baseline="-25000" dirty="0"/>
              <a:t>1</a:t>
            </a:r>
            <a:r>
              <a:rPr lang="he-IL" dirty="0"/>
              <a:t>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95C71F-0A26-453C-AC3B-40F48BE997DA}"/>
              </a:ext>
            </a:extLst>
          </p:cNvPr>
          <p:cNvSpPr txBox="1"/>
          <p:nvPr/>
        </p:nvSpPr>
        <p:spPr>
          <a:xfrm>
            <a:off x="362830" y="332131"/>
            <a:ext cx="4234069" cy="262567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כאשר מתוארות שתי סדרות, נוח לסדר את הנתונים במעין טבלה:</a:t>
            </a:r>
          </a:p>
          <a:p>
            <a:pPr algn="r" rtl="1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644B2F-6A50-44BA-8C10-2E57BD9E88B8}"/>
              </a:ext>
            </a:extLst>
          </p:cNvPr>
          <p:cNvSpPr txBox="1"/>
          <p:nvPr/>
        </p:nvSpPr>
        <p:spPr>
          <a:xfrm>
            <a:off x="362830" y="3178235"/>
            <a:ext cx="4234069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כל איבר בסדרה </a:t>
            </a:r>
            <a:r>
              <a:rPr lang="en-US" dirty="0"/>
              <a:t>b</a:t>
            </a:r>
            <a:r>
              <a:rPr lang="he-IL" dirty="0"/>
              <a:t> הוא סכום 3 איברים סמוכים בסדרה הנדסית </a:t>
            </a:r>
            <a:r>
              <a:rPr lang="en-US" dirty="0"/>
              <a:t>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6CBB00-98A0-4E35-BA3F-5E49706F41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9682" y="42883"/>
            <a:ext cx="6302761" cy="3082872"/>
          </a:xfrm>
          <a:prstGeom prst="rect">
            <a:avLst/>
          </a:prstGeom>
        </p:spPr>
      </p:pic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31B8BCE9-F1B4-47AA-AFE4-E5DE90EDF3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270697"/>
              </p:ext>
            </p:extLst>
          </p:nvPr>
        </p:nvGraphicFramePr>
        <p:xfrm>
          <a:off x="434380" y="970384"/>
          <a:ext cx="4106533" cy="18508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844">
                  <a:extLst>
                    <a:ext uri="{9D8B030D-6E8A-4147-A177-3AD203B41FA5}">
                      <a16:colId xmlns:a16="http://schemas.microsoft.com/office/drawing/2014/main" val="4125811849"/>
                    </a:ext>
                  </a:extLst>
                </a:gridCol>
                <a:gridCol w="1621108">
                  <a:extLst>
                    <a:ext uri="{9D8B030D-6E8A-4147-A177-3AD203B41FA5}">
                      <a16:colId xmlns:a16="http://schemas.microsoft.com/office/drawing/2014/main" val="1317639336"/>
                    </a:ext>
                  </a:extLst>
                </a:gridCol>
                <a:gridCol w="1116581">
                  <a:extLst>
                    <a:ext uri="{9D8B030D-6E8A-4147-A177-3AD203B41FA5}">
                      <a16:colId xmlns:a16="http://schemas.microsoft.com/office/drawing/2014/main" val="197658200"/>
                    </a:ext>
                  </a:extLst>
                </a:gridCol>
              </a:tblGrid>
              <a:tr h="572977">
                <a:tc>
                  <a:txBody>
                    <a:bodyPr/>
                    <a:lstStyle/>
                    <a:p>
                      <a:pPr algn="ctr"/>
                      <a:r>
                        <a:rPr lang="he-IL" sz="1600" dirty="0"/>
                        <a:t>סדרה החל מאיבר חמישי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sz="1600" dirty="0"/>
                        <a:t>סדרה של </a:t>
                      </a:r>
                      <a:r>
                        <a:rPr lang="en-US" sz="1600" dirty="0"/>
                        <a:t>n-4</a:t>
                      </a:r>
                      <a:r>
                        <a:rPr lang="he-IL" sz="1600" dirty="0"/>
                        <a:t> איברים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969404"/>
                  </a:ext>
                </a:extLst>
              </a:tr>
              <a:tr h="34632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a</a:t>
                      </a:r>
                      <a:r>
                        <a:rPr lang="en-US" sz="1600" baseline="-250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a</a:t>
                      </a:r>
                      <a:r>
                        <a:rPr lang="en-US" sz="1600" baseline="-25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e-IL" sz="1600" dirty="0"/>
                        <a:t>איבר ראשון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5622232"/>
                  </a:ext>
                </a:extLst>
              </a:tr>
              <a:tr h="34632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n-4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n-4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e-IL" sz="1600" dirty="0"/>
                        <a:t>כמות איברים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1908071"/>
                  </a:ext>
                </a:extLst>
              </a:tr>
              <a:tr h="34632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q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q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e-IL" sz="1600" dirty="0"/>
                        <a:t>מנה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1059361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573898A3-2BC6-4D4C-83D3-8AD558EEE9B5}"/>
              </a:ext>
            </a:extLst>
          </p:cNvPr>
          <p:cNvSpPr txBox="1"/>
          <p:nvPr/>
        </p:nvSpPr>
        <p:spPr>
          <a:xfrm>
            <a:off x="362829" y="3977833"/>
            <a:ext cx="4234069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כדי להוכיח שכל איבר מתחלק ב- 7, יש להראות שהאיבר הכללי הוא כפולה של 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01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4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045815-A257-40BF-819C-3C01C0A01B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4021" y="0"/>
            <a:ext cx="6314542" cy="351889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1A4525C-25D3-4C90-AF9D-13040600CE04}"/>
              </a:ext>
            </a:extLst>
          </p:cNvPr>
          <p:cNvSpPr txBox="1"/>
          <p:nvPr/>
        </p:nvSpPr>
        <p:spPr>
          <a:xfrm>
            <a:off x="362831" y="1067141"/>
            <a:ext cx="4234069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כיוון שלפעמים מחזירים ולפעמים לא, עדיף לעשות עץ (או לפי </a:t>
            </a:r>
            <a:r>
              <a:rPr lang="he-IL" dirty="0" err="1"/>
              <a:t>ההגיון</a:t>
            </a:r>
            <a:r>
              <a:rPr lang="he-IL" dirty="0"/>
              <a:t>)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95C71F-0A26-453C-AC3B-40F48BE997DA}"/>
              </a:ext>
            </a:extLst>
          </p:cNvPr>
          <p:cNvSpPr txBox="1"/>
          <p:nvPr/>
        </p:nvSpPr>
        <p:spPr>
          <a:xfrm>
            <a:off x="362831" y="224536"/>
            <a:ext cx="4234069" cy="658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יש 11 כדורים. 6 אי-זוגיים, ו- 5 זוגיים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FA7F4-F163-4202-88F9-ABF65F5DAAFF}"/>
              </a:ext>
            </a:extLst>
          </p:cNvPr>
          <p:cNvSpPr txBox="1"/>
          <p:nvPr/>
        </p:nvSpPr>
        <p:spPr>
          <a:xfrm>
            <a:off x="362830" y="3544588"/>
            <a:ext cx="4234069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ג(2) זה הרחבה של ג(1)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2D478B-97F1-4DC6-8FE8-BF62106CA4FE}"/>
              </a:ext>
            </a:extLst>
          </p:cNvPr>
          <p:cNvSpPr txBox="1"/>
          <p:nvPr/>
        </p:nvSpPr>
        <p:spPr>
          <a:xfrm>
            <a:off x="362831" y="1897889"/>
            <a:ext cx="4234069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הסתברות מותנית: מה שמעניין / מה שידוע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28F246-63E4-4569-8DE9-57EEEA549B29}"/>
              </a:ext>
            </a:extLst>
          </p:cNvPr>
          <p:cNvSpPr txBox="1"/>
          <p:nvPr/>
        </p:nvSpPr>
        <p:spPr>
          <a:xfrm>
            <a:off x="362830" y="2390083"/>
            <a:ext cx="4234069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כדי שתהיה מכפלה זוגית, אחד המספרים חייב להיות זוגי (או אחד פחות ההסתברות ששניהם יהיו אי-זוגיים)</a:t>
            </a:r>
          </a:p>
        </p:txBody>
      </p:sp>
    </p:spTree>
    <p:extLst>
      <p:ext uri="{BB962C8B-B14F-4D97-AF65-F5344CB8AC3E}">
        <p14:creationId xmlns:p14="http://schemas.microsoft.com/office/powerpoint/2010/main" val="41554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2BA5170-CC73-44B4-8BC6-E55ACD25CE0A}"/>
              </a:ext>
            </a:extLst>
          </p:cNvPr>
          <p:cNvSpPr txBox="1">
            <a:spLocks/>
          </p:cNvSpPr>
          <p:nvPr/>
        </p:nvSpPr>
        <p:spPr>
          <a:xfrm>
            <a:off x="356455" y="806596"/>
            <a:ext cx="4035961" cy="7527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שימו לב שמתקיים משפט הפוך לשני חותכים למעגל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D30BE1A-982F-40BD-A4F3-F25985A4DCD2}"/>
              </a:ext>
            </a:extLst>
          </p:cNvPr>
          <p:cNvGrpSpPr/>
          <p:nvPr/>
        </p:nvGrpSpPr>
        <p:grpSpPr>
          <a:xfrm>
            <a:off x="356457" y="148950"/>
            <a:ext cx="4493160" cy="457200"/>
            <a:chOff x="800199" y="490278"/>
            <a:chExt cx="4493160" cy="45720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4F692D0-4D6A-411F-A40D-E53F35011C8E}"/>
                </a:ext>
              </a:extLst>
            </p:cNvPr>
            <p:cNvSpPr txBox="1"/>
            <p:nvPr/>
          </p:nvSpPr>
          <p:spPr>
            <a:xfrm>
              <a:off x="800199" y="570469"/>
              <a:ext cx="4035960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he-IL" dirty="0"/>
                <a:t>נתון משיק ונתון חותך... משפט משיק וחותך</a:t>
              </a:r>
            </a:p>
          </p:txBody>
        </p:sp>
        <p:pic>
          <p:nvPicPr>
            <p:cNvPr id="15" name="Graphic 14" descr="Information">
              <a:extLst>
                <a:ext uri="{FF2B5EF4-FFF2-40B4-BE49-F238E27FC236}">
                  <a16:creationId xmlns:a16="http://schemas.microsoft.com/office/drawing/2014/main" id="{9A736A9C-DCE7-4D9A-A957-E99B4C92F9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36159" y="490278"/>
              <a:ext cx="457200" cy="45720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70CDD88-FE53-4976-8618-4EA9C6D33E0B}"/>
              </a:ext>
            </a:extLst>
          </p:cNvPr>
          <p:cNvGrpSpPr/>
          <p:nvPr/>
        </p:nvGrpSpPr>
        <p:grpSpPr>
          <a:xfrm>
            <a:off x="356457" y="3978175"/>
            <a:ext cx="4493160" cy="1295625"/>
            <a:chOff x="-4496097" y="-2429919"/>
            <a:chExt cx="4493160" cy="129562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5DED1C6-1CC5-4534-8BA3-8D55B3098308}"/>
                </a:ext>
              </a:extLst>
            </p:cNvPr>
            <p:cNvSpPr txBox="1"/>
            <p:nvPr/>
          </p:nvSpPr>
          <p:spPr>
            <a:xfrm>
              <a:off x="-4496097" y="-2334623"/>
              <a:ext cx="4035960" cy="120032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he-IL" dirty="0"/>
                <a:t>כאשר נתון קוטר, נחפש זווית היקפית שנשענת עליו. אם אין אפשר ליצור כזו </a:t>
              </a:r>
              <a:endParaRPr lang="en-US" dirty="0"/>
            </a:p>
            <a:p>
              <a:pPr algn="r" rtl="1"/>
              <a:r>
                <a:rPr lang="he-IL" dirty="0"/>
                <a:t>אם נתון מרכז המעגל, נייצר רדיוסים </a:t>
              </a:r>
              <a:r>
                <a:rPr lang="he-IL" dirty="0" err="1"/>
                <a:t>ומשו"שים</a:t>
              </a:r>
              <a:endParaRPr lang="he-IL" dirty="0"/>
            </a:p>
          </p:txBody>
        </p:sp>
        <p:pic>
          <p:nvPicPr>
            <p:cNvPr id="18" name="Graphic 17" descr="Information">
              <a:extLst>
                <a:ext uri="{FF2B5EF4-FFF2-40B4-BE49-F238E27FC236}">
                  <a16:creationId xmlns:a16="http://schemas.microsoft.com/office/drawing/2014/main" id="{A23B921C-FAD4-4BA1-9372-E7B19BD18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460137" y="-2429919"/>
              <a:ext cx="457200" cy="457200"/>
            </a:xfrm>
            <a:prstGeom prst="rect">
              <a:avLst/>
            </a:prstGeom>
          </p:spPr>
        </p:pic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29EECC46-774A-45DF-B7A9-D26BB8F61BFA}"/>
              </a:ext>
            </a:extLst>
          </p:cNvPr>
          <p:cNvSpPr txBox="1">
            <a:spLocks/>
          </p:cNvSpPr>
          <p:nvPr/>
        </p:nvSpPr>
        <p:spPr>
          <a:xfrm>
            <a:off x="356454" y="1795460"/>
            <a:ext cx="4035961" cy="12556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כשנתון שטח מרובע כללי, הרבה פעמים אפשר לחבר את שטח המרובע עם שטח המשולש מעליו ואז יש יחס בין שטח משולש </a:t>
            </a:r>
            <a:r>
              <a:rPr lang="en-US" dirty="0"/>
              <a:t>MAC</a:t>
            </a:r>
            <a:r>
              <a:rPr lang="he-IL" dirty="0"/>
              <a:t> לשטח משולש </a:t>
            </a:r>
            <a:r>
              <a:rPr lang="en-US" dirty="0"/>
              <a:t>MDB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33D355-F868-4999-81F9-DE3D3B45A9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9520" y="1"/>
            <a:ext cx="6422923" cy="3429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24B0088-4F9A-4984-BE97-877B2E358DD0}"/>
              </a:ext>
            </a:extLst>
          </p:cNvPr>
          <p:cNvSpPr txBox="1">
            <a:spLocks/>
          </p:cNvSpPr>
          <p:nvPr/>
        </p:nvSpPr>
        <p:spPr>
          <a:xfrm>
            <a:off x="356453" y="3287234"/>
            <a:ext cx="4035961" cy="5196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נתנו יחס שטחים ומחפשים יחס צלעות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6C42C1F-CAB3-4983-88D1-1F132A44CF2C}"/>
              </a:ext>
            </a:extLst>
          </p:cNvPr>
          <p:cNvSpPr txBox="1">
            <a:spLocks/>
          </p:cNvSpPr>
          <p:nvPr/>
        </p:nvSpPr>
        <p:spPr>
          <a:xfrm>
            <a:off x="356453" y="5498231"/>
            <a:ext cx="4035961" cy="7274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ישר היוצא ממרכז המעגל ואנך למיתר, חוצה אותו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52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  <p:bldP spid="13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2BA5170-CC73-44B4-8BC6-E55ACD25CE0A}"/>
              </a:ext>
            </a:extLst>
          </p:cNvPr>
          <p:cNvSpPr txBox="1">
            <a:spLocks/>
          </p:cNvSpPr>
          <p:nvPr/>
        </p:nvSpPr>
        <p:spPr>
          <a:xfrm>
            <a:off x="356455" y="1897479"/>
            <a:ext cx="4035961" cy="6871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כשיש שתי צלעות וזווית </a:t>
            </a:r>
            <a:r>
              <a:rPr lang="he-IL" dirty="0" err="1"/>
              <a:t>בינהן</a:t>
            </a:r>
            <a:r>
              <a:rPr lang="he-IL" dirty="0"/>
              <a:t> </a:t>
            </a:r>
            <a:r>
              <a:rPr lang="he-IL" dirty="0">
                <a:sym typeface="Wingdings" panose="05000000000000000000" pitchFamily="2" charset="2"/>
              </a:rPr>
              <a:t> משפט </a:t>
            </a:r>
            <a:r>
              <a:rPr lang="he-IL" dirty="0" err="1">
                <a:sym typeface="Wingdings" panose="05000000000000000000" pitchFamily="2" charset="2"/>
              </a:rPr>
              <a:t>קוסינוסים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56457" y="229141"/>
            <a:ext cx="403596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מפגש תיכונים מחלק כל תיכון ביחס של 1:2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EECC46-774A-45DF-B7A9-D26BB8F61BFA}"/>
              </a:ext>
            </a:extLst>
          </p:cNvPr>
          <p:cNvSpPr txBox="1">
            <a:spLocks/>
          </p:cNvSpPr>
          <p:nvPr/>
        </p:nvSpPr>
        <p:spPr>
          <a:xfrm>
            <a:off x="356455" y="2783247"/>
            <a:ext cx="4035961" cy="6871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התיכונים לשוקיים </a:t>
            </a:r>
            <a:r>
              <a:rPr lang="he-IL" dirty="0" err="1"/>
              <a:t>במשו"ש</a:t>
            </a:r>
            <a:r>
              <a:rPr lang="he-IL" dirty="0"/>
              <a:t> שווים זה לזה (גם הגבהים וגם חוצי הזוויות)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8CEDA8-82BD-4F6B-BCE6-3A807812847C}"/>
              </a:ext>
            </a:extLst>
          </p:cNvPr>
          <p:cNvSpPr txBox="1"/>
          <p:nvPr/>
        </p:nvSpPr>
        <p:spPr>
          <a:xfrm>
            <a:off x="356455" y="775483"/>
            <a:ext cx="403596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כשיש את כל הצלעות של משולש מובעות באמצעות פרמטר, אפשר למצוא את כל הזוויות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963FD0-E1A5-4F86-A511-F372FCA3DE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6659" y="-1"/>
            <a:ext cx="6794180" cy="22953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67CCAC-A6F2-4F88-9B0B-FD98CC8E1C1C}"/>
              </a:ext>
            </a:extLst>
          </p:cNvPr>
          <p:cNvSpPr txBox="1">
            <a:spLocks/>
          </p:cNvSpPr>
          <p:nvPr/>
        </p:nvSpPr>
        <p:spPr>
          <a:xfrm>
            <a:off x="356455" y="3680397"/>
            <a:ext cx="4035961" cy="4064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המשך </a:t>
            </a:r>
            <a:r>
              <a:rPr lang="en-US" dirty="0"/>
              <a:t>AM</a:t>
            </a:r>
            <a:r>
              <a:rPr lang="he-IL" dirty="0"/>
              <a:t> הוא תיכון </a:t>
            </a:r>
            <a:r>
              <a:rPr lang="he-IL" dirty="0" err="1"/>
              <a:t>במשו"ש</a:t>
            </a:r>
            <a:r>
              <a:rPr lang="he-IL" dirty="0"/>
              <a:t> ולכן גם גובה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0FA13D-97E1-4635-94E4-85BD5AE79CC6}"/>
              </a:ext>
            </a:extLst>
          </p:cNvPr>
          <p:cNvSpPr txBox="1">
            <a:spLocks/>
          </p:cNvSpPr>
          <p:nvPr/>
        </p:nvSpPr>
        <p:spPr>
          <a:xfrm>
            <a:off x="356454" y="4299966"/>
            <a:ext cx="4035961" cy="4064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אפשר למצוא את </a:t>
            </a:r>
            <a:r>
              <a:rPr lang="en-US" dirty="0"/>
              <a:t>a</a:t>
            </a:r>
            <a:r>
              <a:rPr lang="he-IL" dirty="0"/>
              <a:t> עם פיתגורס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44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9" grpId="0" animBg="1"/>
      <p:bldP spid="13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5DED1C6-1CC5-4534-8BA3-8D55B3098308}"/>
              </a:ext>
            </a:extLst>
          </p:cNvPr>
          <p:cNvSpPr txBox="1"/>
          <p:nvPr/>
        </p:nvSpPr>
        <p:spPr>
          <a:xfrm>
            <a:off x="216498" y="1236169"/>
            <a:ext cx="457962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en-US" dirty="0"/>
              <a:t>f(x+2)</a:t>
            </a:r>
            <a:r>
              <a:rPr lang="he-IL" dirty="0"/>
              <a:t> מזיז את הפונקציה ששרטטתם שמאלה 2 יחידות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CCC630-4104-433E-A1DC-E283BF3DE9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3292" y="0"/>
            <a:ext cx="6149151" cy="4030824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A63FB515-DDD8-43CA-B9BE-F4A9D023F8E7}"/>
              </a:ext>
            </a:extLst>
          </p:cNvPr>
          <p:cNvGrpSpPr/>
          <p:nvPr/>
        </p:nvGrpSpPr>
        <p:grpSpPr>
          <a:xfrm>
            <a:off x="216498" y="395542"/>
            <a:ext cx="4579620" cy="646331"/>
            <a:chOff x="356455" y="2156533"/>
            <a:chExt cx="4035961" cy="800736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7BC865B-40C1-4EBF-AC3E-A3EDCC5EC252}"/>
                </a:ext>
              </a:extLst>
            </p:cNvPr>
            <p:cNvSpPr txBox="1">
              <a:spLocks/>
            </p:cNvSpPr>
            <p:nvPr/>
          </p:nvSpPr>
          <p:spPr>
            <a:xfrm>
              <a:off x="356455" y="2156533"/>
              <a:ext cx="4035961" cy="80073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>
              <a:noAutofit/>
            </a:bodyPr>
            <a:lstStyle/>
            <a:p>
              <a:pPr algn="r" rtl="1"/>
              <a:endParaRPr lang="en-US" dirty="0"/>
            </a:p>
          </p:txBody>
        </p:sp>
        <p:graphicFrame>
          <p:nvGraphicFramePr>
            <p:cNvPr id="2" name="Object 1">
              <a:extLst>
                <a:ext uri="{FF2B5EF4-FFF2-40B4-BE49-F238E27FC236}">
                  <a16:creationId xmlns:a16="http://schemas.microsoft.com/office/drawing/2014/main" id="{6EC40E57-F12A-460D-AED6-6A1E5BFE17A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14529020"/>
                </p:ext>
              </p:extLst>
            </p:nvPr>
          </p:nvGraphicFramePr>
          <p:xfrm>
            <a:off x="1615325" y="2156533"/>
            <a:ext cx="1725144" cy="656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7" name="Equation" r:id="rId5" imgW="1168200" imgH="444240" progId="Equation.DSMT4">
                    <p:embed/>
                  </p:oleObj>
                </mc:Choice>
                <mc:Fallback>
                  <p:oleObj name="Equation" r:id="rId5" imgW="1168200" imgH="4442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615325" y="2156533"/>
                          <a:ext cx="1725144" cy="65630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60903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56457" y="229141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מתוארת פונקציית סינוס או קוסינוס?</a:t>
            </a:r>
          </a:p>
          <a:p>
            <a:pPr algn="r" rtl="1"/>
            <a:r>
              <a:rPr lang="he-IL" dirty="0"/>
              <a:t>איזו </a:t>
            </a:r>
            <a:r>
              <a:rPr lang="he-IL" dirty="0" err="1"/>
              <a:t>טרנפורמציה</a:t>
            </a:r>
            <a:r>
              <a:rPr lang="he-IL" dirty="0"/>
              <a:t>/שינוי/הזזה נעשתה פה?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EECC46-774A-45DF-B7A9-D26BB8F61BFA}"/>
              </a:ext>
            </a:extLst>
          </p:cNvPr>
          <p:cNvSpPr txBox="1">
            <a:spLocks/>
          </p:cNvSpPr>
          <p:nvPr/>
        </p:nvSpPr>
        <p:spPr>
          <a:xfrm>
            <a:off x="356457" y="1203647"/>
            <a:ext cx="4035961" cy="8864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 err="1"/>
              <a:t>האינטרגל</a:t>
            </a:r>
            <a:r>
              <a:rPr lang="he-IL" dirty="0"/>
              <a:t> מייצג את השטח בין </a:t>
            </a:r>
            <a:r>
              <a:rPr lang="en-US" dirty="0"/>
              <a:t>x</a:t>
            </a:r>
            <a:r>
              <a:rPr lang="en-US" baseline="-25000" dirty="0"/>
              <a:t>0</a:t>
            </a:r>
            <a:r>
              <a:rPr lang="he-IL" dirty="0"/>
              <a:t> ל </a:t>
            </a:r>
            <a:r>
              <a:rPr lang="en-US" dirty="0"/>
              <a:t>t</a:t>
            </a:r>
            <a:r>
              <a:rPr lang="he-IL" dirty="0"/>
              <a:t> כלשהו. ככל ש- </a:t>
            </a:r>
            <a:r>
              <a:rPr lang="en-US" dirty="0"/>
              <a:t>t</a:t>
            </a:r>
            <a:r>
              <a:rPr lang="he-IL" dirty="0"/>
              <a:t> מתקדם, השטח בין </a:t>
            </a:r>
            <a:r>
              <a:rPr lang="en-US" dirty="0"/>
              <a:t>x</a:t>
            </a:r>
            <a:r>
              <a:rPr lang="en-US" baseline="-25000" dirty="0"/>
              <a:t>0</a:t>
            </a:r>
            <a:r>
              <a:rPr lang="he-IL" dirty="0"/>
              <a:t> ל- </a:t>
            </a:r>
            <a:r>
              <a:rPr lang="en-US" dirty="0"/>
              <a:t>t</a:t>
            </a:r>
            <a:r>
              <a:rPr lang="he-IL" dirty="0"/>
              <a:t> גדל. השאלה באיזה קצב הוא גדל?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C35B52-A200-4888-BFD1-C1AC784CE4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9516" y="0"/>
            <a:ext cx="6662545" cy="5654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53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2BA5170-CC73-44B4-8BC6-E55ACD25CE0A}"/>
              </a:ext>
            </a:extLst>
          </p:cNvPr>
          <p:cNvSpPr txBox="1">
            <a:spLocks/>
          </p:cNvSpPr>
          <p:nvPr/>
        </p:nvSpPr>
        <p:spPr>
          <a:xfrm>
            <a:off x="356454" y="3295631"/>
            <a:ext cx="4035961" cy="108933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חשב את האינטגרל ≠ חשב את השטח</a:t>
            </a:r>
          </a:p>
          <a:p>
            <a:pPr algn="r" rtl="1"/>
            <a:r>
              <a:rPr lang="he-IL" dirty="0"/>
              <a:t>אינטגרל יכול להיות שלילי – שטח לא יכול להיות שלילי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56457" y="229141"/>
            <a:ext cx="4035960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כאשר יש ביטוי של פולינום במונה ובמכנה, והפולינום במכנה קטן, כדאי לנסות חילוק פולינומים</a:t>
            </a:r>
          </a:p>
          <a:p>
            <a:pPr algn="r" rtl="1"/>
            <a:r>
              <a:rPr lang="he-IL" dirty="0"/>
              <a:t>דרך נוספת להבין את זה, היא ש- </a:t>
            </a:r>
            <a:r>
              <a:rPr lang="en-US" dirty="0"/>
              <a:t>x=-2</a:t>
            </a:r>
            <a:r>
              <a:rPr lang="he-IL" dirty="0"/>
              <a:t> מאפס גם את המכנה וגם את המונה ולכן ממילא צריך לצמצם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5DED1C6-1CC5-4534-8BA3-8D55B3098308}"/>
              </a:ext>
            </a:extLst>
          </p:cNvPr>
          <p:cNvSpPr txBox="1"/>
          <p:nvPr/>
        </p:nvSpPr>
        <p:spPr>
          <a:xfrm>
            <a:off x="356455" y="2177884"/>
            <a:ext cx="403596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en-US" dirty="0"/>
              <a:t>f(x)=g(x)</a:t>
            </a:r>
            <a:r>
              <a:rPr lang="he-IL" dirty="0"/>
              <a:t> אבל ל- </a:t>
            </a:r>
            <a:r>
              <a:rPr lang="en-US" dirty="0"/>
              <a:t>f(x)</a:t>
            </a:r>
            <a:r>
              <a:rPr lang="he-IL" dirty="0"/>
              <a:t> יש תחום הגדרה ול- </a:t>
            </a:r>
            <a:r>
              <a:rPr lang="en-US" dirty="0"/>
              <a:t>g(x)</a:t>
            </a:r>
            <a:r>
              <a:rPr lang="he-IL" dirty="0"/>
              <a:t> אין בנקודה הזו ולכן הם לא שווים בנקודה תמיד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A0DF1E-537B-47BC-8F38-BBAC4E9C3D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5264" y="0"/>
            <a:ext cx="6347177" cy="4240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52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8100</TotalTime>
  <Words>492</Words>
  <Application>Microsoft Office PowerPoint</Application>
  <PresentationFormat>Widescreen</PresentationFormat>
  <Paragraphs>48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Equation</vt:lpstr>
      <vt:lpstr>581 2020 קיץ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581 2020 קיץ מועד ב'</dc:title>
  <dc:creator>David Codish</dc:creator>
  <cp:lastModifiedBy>David Codish</cp:lastModifiedBy>
  <cp:revision>32</cp:revision>
  <dcterms:created xsi:type="dcterms:W3CDTF">2020-07-31T18:55:00Z</dcterms:created>
  <dcterms:modified xsi:type="dcterms:W3CDTF">2020-08-23T05:22:46Z</dcterms:modified>
</cp:coreProperties>
</file>